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73" r:id="rId3"/>
    <p:sldId id="258" r:id="rId4"/>
    <p:sldId id="257" r:id="rId5"/>
    <p:sldId id="259" r:id="rId6"/>
    <p:sldId id="272" r:id="rId7"/>
    <p:sldId id="260" r:id="rId8"/>
    <p:sldId id="261" r:id="rId9"/>
    <p:sldId id="275" r:id="rId10"/>
    <p:sldId id="265" r:id="rId11"/>
    <p:sldId id="276" r:id="rId12"/>
    <p:sldId id="277" r:id="rId13"/>
    <p:sldId id="281" r:id="rId14"/>
    <p:sldId id="280" r:id="rId15"/>
    <p:sldId id="262" r:id="rId16"/>
    <p:sldId id="278" r:id="rId17"/>
    <p:sldId id="266" r:id="rId18"/>
    <p:sldId id="267" r:id="rId19"/>
    <p:sldId id="263" r:id="rId20"/>
    <p:sldId id="264" r:id="rId21"/>
    <p:sldId id="271" r:id="rId22"/>
    <p:sldId id="268" r:id="rId23"/>
    <p:sldId id="269"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44"/>
    <p:restoredTop sz="94674"/>
  </p:normalViewPr>
  <p:slideViewPr>
    <p:cSldViewPr snapToGrid="0">
      <p:cViewPr varScale="1">
        <p:scale>
          <a:sx n="102" d="100"/>
          <a:sy n="102"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1D21C2-0210-C54C-A279-587D07FDA51C}" type="doc">
      <dgm:prSet loTypeId="urn:microsoft.com/office/officeart/2005/8/layout/venn1" loCatId="process" qsTypeId="urn:microsoft.com/office/officeart/2005/8/quickstyle/simple1" qsCatId="simple" csTypeId="urn:microsoft.com/office/officeart/2005/8/colors/accent4_3" csCatId="accent4"/>
      <dgm:spPr/>
      <dgm:t>
        <a:bodyPr/>
        <a:lstStyle/>
        <a:p>
          <a:endParaRPr lang="en-GB"/>
        </a:p>
      </dgm:t>
    </dgm:pt>
    <dgm:pt modelId="{0F00BD80-CDA6-E24A-816A-F6F7AD89A27C}">
      <dgm:prSet/>
      <dgm:spPr/>
      <dgm:t>
        <a:bodyPr/>
        <a:lstStyle/>
        <a:p>
          <a:r>
            <a:rPr lang="en-US"/>
            <a:t>Cost saving</a:t>
          </a:r>
          <a:endParaRPr lang="en-GB"/>
        </a:p>
      </dgm:t>
    </dgm:pt>
    <dgm:pt modelId="{59B7C4F9-8EF5-4D47-AF95-C832532BE244}" type="parTrans" cxnId="{BD985DD5-E9CF-124C-8377-9690B3BA4D90}">
      <dgm:prSet/>
      <dgm:spPr/>
      <dgm:t>
        <a:bodyPr/>
        <a:lstStyle/>
        <a:p>
          <a:endParaRPr lang="en-GB"/>
        </a:p>
      </dgm:t>
    </dgm:pt>
    <dgm:pt modelId="{DCE6B816-6D86-0241-994C-6E55034D46FB}" type="sibTrans" cxnId="{BD985DD5-E9CF-124C-8377-9690B3BA4D90}">
      <dgm:prSet/>
      <dgm:spPr/>
      <dgm:t>
        <a:bodyPr/>
        <a:lstStyle/>
        <a:p>
          <a:endParaRPr lang="en-GB"/>
        </a:p>
      </dgm:t>
    </dgm:pt>
    <dgm:pt modelId="{F0ED5D82-0252-F940-BE35-777688F22C0F}">
      <dgm:prSet/>
      <dgm:spPr/>
      <dgm:t>
        <a:bodyPr/>
        <a:lstStyle/>
        <a:p>
          <a:r>
            <a:rPr lang="en-US" dirty="0"/>
            <a:t>Reduce bias</a:t>
          </a:r>
          <a:endParaRPr lang="en-GB" dirty="0"/>
        </a:p>
      </dgm:t>
    </dgm:pt>
    <dgm:pt modelId="{4F22F177-9921-5B47-BB40-AA22763814EA}" type="parTrans" cxnId="{E1F309F2-3FA7-1A4A-9700-FC39AA9826E3}">
      <dgm:prSet/>
      <dgm:spPr/>
      <dgm:t>
        <a:bodyPr/>
        <a:lstStyle/>
        <a:p>
          <a:endParaRPr lang="en-GB"/>
        </a:p>
      </dgm:t>
    </dgm:pt>
    <dgm:pt modelId="{AA5B96CE-A475-A24C-8184-713586757B3F}" type="sibTrans" cxnId="{E1F309F2-3FA7-1A4A-9700-FC39AA9826E3}">
      <dgm:prSet/>
      <dgm:spPr/>
      <dgm:t>
        <a:bodyPr/>
        <a:lstStyle/>
        <a:p>
          <a:endParaRPr lang="en-GB"/>
        </a:p>
      </dgm:t>
    </dgm:pt>
    <dgm:pt modelId="{C4F263F1-A730-6347-9AF3-99A29C63D559}">
      <dgm:prSet/>
      <dgm:spPr/>
      <dgm:t>
        <a:bodyPr/>
        <a:lstStyle/>
        <a:p>
          <a:r>
            <a:rPr lang="en-US"/>
            <a:t>Privacy protection</a:t>
          </a:r>
          <a:endParaRPr lang="en-GB"/>
        </a:p>
      </dgm:t>
    </dgm:pt>
    <dgm:pt modelId="{E3C6BB23-6695-0446-9FE6-36EB10B5E539}" type="parTrans" cxnId="{1E8450A4-75C2-9F48-B572-5BFA577DBC9D}">
      <dgm:prSet/>
      <dgm:spPr/>
      <dgm:t>
        <a:bodyPr/>
        <a:lstStyle/>
        <a:p>
          <a:endParaRPr lang="en-GB"/>
        </a:p>
      </dgm:t>
    </dgm:pt>
    <dgm:pt modelId="{BAE72D64-BBF1-284C-9214-380783888F70}" type="sibTrans" cxnId="{1E8450A4-75C2-9F48-B572-5BFA577DBC9D}">
      <dgm:prSet/>
      <dgm:spPr/>
      <dgm:t>
        <a:bodyPr/>
        <a:lstStyle/>
        <a:p>
          <a:endParaRPr lang="en-GB"/>
        </a:p>
      </dgm:t>
    </dgm:pt>
    <dgm:pt modelId="{A5B328E4-6A8F-3E48-A3AB-BF0BC6E67103}" type="pres">
      <dgm:prSet presAssocID="{F91D21C2-0210-C54C-A279-587D07FDA51C}" presName="compositeShape" presStyleCnt="0">
        <dgm:presLayoutVars>
          <dgm:chMax val="7"/>
          <dgm:dir/>
          <dgm:resizeHandles val="exact"/>
        </dgm:presLayoutVars>
      </dgm:prSet>
      <dgm:spPr/>
    </dgm:pt>
    <dgm:pt modelId="{C0777D38-6D75-4E43-8700-C6F6E89FBD2C}" type="pres">
      <dgm:prSet presAssocID="{0F00BD80-CDA6-E24A-816A-F6F7AD89A27C}" presName="circ1" presStyleLbl="vennNode1" presStyleIdx="0" presStyleCnt="3"/>
      <dgm:spPr/>
    </dgm:pt>
    <dgm:pt modelId="{C83A5CFF-2070-9341-9CBD-5237F7FA45C4}" type="pres">
      <dgm:prSet presAssocID="{0F00BD80-CDA6-E24A-816A-F6F7AD89A27C}" presName="circ1Tx" presStyleLbl="revTx" presStyleIdx="0" presStyleCnt="0">
        <dgm:presLayoutVars>
          <dgm:chMax val="0"/>
          <dgm:chPref val="0"/>
          <dgm:bulletEnabled val="1"/>
        </dgm:presLayoutVars>
      </dgm:prSet>
      <dgm:spPr/>
    </dgm:pt>
    <dgm:pt modelId="{E4D56AF0-A260-CD41-A5EA-6539EB7216A0}" type="pres">
      <dgm:prSet presAssocID="{F0ED5D82-0252-F940-BE35-777688F22C0F}" presName="circ2" presStyleLbl="vennNode1" presStyleIdx="1" presStyleCnt="3"/>
      <dgm:spPr/>
    </dgm:pt>
    <dgm:pt modelId="{A07FE93F-D736-BC45-BBB4-5D8C2B23B3AC}" type="pres">
      <dgm:prSet presAssocID="{F0ED5D82-0252-F940-BE35-777688F22C0F}" presName="circ2Tx" presStyleLbl="revTx" presStyleIdx="0" presStyleCnt="0">
        <dgm:presLayoutVars>
          <dgm:chMax val="0"/>
          <dgm:chPref val="0"/>
          <dgm:bulletEnabled val="1"/>
        </dgm:presLayoutVars>
      </dgm:prSet>
      <dgm:spPr/>
    </dgm:pt>
    <dgm:pt modelId="{7F93AD8F-6E2B-8442-A042-2730F7B4104D}" type="pres">
      <dgm:prSet presAssocID="{C4F263F1-A730-6347-9AF3-99A29C63D559}" presName="circ3" presStyleLbl="vennNode1" presStyleIdx="2" presStyleCnt="3"/>
      <dgm:spPr/>
    </dgm:pt>
    <dgm:pt modelId="{3FAA3048-A629-9D40-B86F-B1FCB421C58E}" type="pres">
      <dgm:prSet presAssocID="{C4F263F1-A730-6347-9AF3-99A29C63D559}" presName="circ3Tx" presStyleLbl="revTx" presStyleIdx="0" presStyleCnt="0">
        <dgm:presLayoutVars>
          <dgm:chMax val="0"/>
          <dgm:chPref val="0"/>
          <dgm:bulletEnabled val="1"/>
        </dgm:presLayoutVars>
      </dgm:prSet>
      <dgm:spPr/>
    </dgm:pt>
  </dgm:ptLst>
  <dgm:cxnLst>
    <dgm:cxn modelId="{4C97CB17-D688-B84B-B72F-DAF7E39BDCE6}" type="presOf" srcId="{C4F263F1-A730-6347-9AF3-99A29C63D559}" destId="{3FAA3048-A629-9D40-B86F-B1FCB421C58E}" srcOrd="1" destOrd="0" presId="urn:microsoft.com/office/officeart/2005/8/layout/venn1"/>
    <dgm:cxn modelId="{4628A558-A562-EE41-AF39-C2F9FCF853A5}" type="presOf" srcId="{F0ED5D82-0252-F940-BE35-777688F22C0F}" destId="{A07FE93F-D736-BC45-BBB4-5D8C2B23B3AC}" srcOrd="1" destOrd="0" presId="urn:microsoft.com/office/officeart/2005/8/layout/venn1"/>
    <dgm:cxn modelId="{39BA8678-16D6-024E-B643-888D14C5A6FF}" type="presOf" srcId="{F91D21C2-0210-C54C-A279-587D07FDA51C}" destId="{A5B328E4-6A8F-3E48-A3AB-BF0BC6E67103}" srcOrd="0" destOrd="0" presId="urn:microsoft.com/office/officeart/2005/8/layout/venn1"/>
    <dgm:cxn modelId="{453D5D8D-EB71-C944-8ECB-45C3224B7920}" type="presOf" srcId="{0F00BD80-CDA6-E24A-816A-F6F7AD89A27C}" destId="{C0777D38-6D75-4E43-8700-C6F6E89FBD2C}" srcOrd="0" destOrd="0" presId="urn:microsoft.com/office/officeart/2005/8/layout/venn1"/>
    <dgm:cxn modelId="{1E8450A4-75C2-9F48-B572-5BFA577DBC9D}" srcId="{F91D21C2-0210-C54C-A279-587D07FDA51C}" destId="{C4F263F1-A730-6347-9AF3-99A29C63D559}" srcOrd="2" destOrd="0" parTransId="{E3C6BB23-6695-0446-9FE6-36EB10B5E539}" sibTransId="{BAE72D64-BBF1-284C-9214-380783888F70}"/>
    <dgm:cxn modelId="{71FD81C4-AAE6-2946-A118-F4E11D1F8729}" type="presOf" srcId="{0F00BD80-CDA6-E24A-816A-F6F7AD89A27C}" destId="{C83A5CFF-2070-9341-9CBD-5237F7FA45C4}" srcOrd="1" destOrd="0" presId="urn:microsoft.com/office/officeart/2005/8/layout/venn1"/>
    <dgm:cxn modelId="{ECADF3C6-4ACC-5144-9620-7B8D13187DC0}" type="presOf" srcId="{F0ED5D82-0252-F940-BE35-777688F22C0F}" destId="{E4D56AF0-A260-CD41-A5EA-6539EB7216A0}" srcOrd="0" destOrd="0" presId="urn:microsoft.com/office/officeart/2005/8/layout/venn1"/>
    <dgm:cxn modelId="{BD985DD5-E9CF-124C-8377-9690B3BA4D90}" srcId="{F91D21C2-0210-C54C-A279-587D07FDA51C}" destId="{0F00BD80-CDA6-E24A-816A-F6F7AD89A27C}" srcOrd="0" destOrd="0" parTransId="{59B7C4F9-8EF5-4D47-AF95-C832532BE244}" sibTransId="{DCE6B816-6D86-0241-994C-6E55034D46FB}"/>
    <dgm:cxn modelId="{A369B1E3-8FDA-A845-852E-9471FE60AFCC}" type="presOf" srcId="{C4F263F1-A730-6347-9AF3-99A29C63D559}" destId="{7F93AD8F-6E2B-8442-A042-2730F7B4104D}" srcOrd="0" destOrd="0" presId="urn:microsoft.com/office/officeart/2005/8/layout/venn1"/>
    <dgm:cxn modelId="{E1F309F2-3FA7-1A4A-9700-FC39AA9826E3}" srcId="{F91D21C2-0210-C54C-A279-587D07FDA51C}" destId="{F0ED5D82-0252-F940-BE35-777688F22C0F}" srcOrd="1" destOrd="0" parTransId="{4F22F177-9921-5B47-BB40-AA22763814EA}" sibTransId="{AA5B96CE-A475-A24C-8184-713586757B3F}"/>
    <dgm:cxn modelId="{04C9DE97-F414-2E4C-BD13-6DE2C0E1E10F}" type="presParOf" srcId="{A5B328E4-6A8F-3E48-A3AB-BF0BC6E67103}" destId="{C0777D38-6D75-4E43-8700-C6F6E89FBD2C}" srcOrd="0" destOrd="0" presId="urn:microsoft.com/office/officeart/2005/8/layout/venn1"/>
    <dgm:cxn modelId="{1BE00E98-2191-AD41-BD63-3FD8D261C5F7}" type="presParOf" srcId="{A5B328E4-6A8F-3E48-A3AB-BF0BC6E67103}" destId="{C83A5CFF-2070-9341-9CBD-5237F7FA45C4}" srcOrd="1" destOrd="0" presId="urn:microsoft.com/office/officeart/2005/8/layout/venn1"/>
    <dgm:cxn modelId="{F1622F63-EE77-5D4E-9633-460C69BC12F8}" type="presParOf" srcId="{A5B328E4-6A8F-3E48-A3AB-BF0BC6E67103}" destId="{E4D56AF0-A260-CD41-A5EA-6539EB7216A0}" srcOrd="2" destOrd="0" presId="urn:microsoft.com/office/officeart/2005/8/layout/venn1"/>
    <dgm:cxn modelId="{C5BA7676-B471-D943-8761-067BC3E1606B}" type="presParOf" srcId="{A5B328E4-6A8F-3E48-A3AB-BF0BC6E67103}" destId="{A07FE93F-D736-BC45-BBB4-5D8C2B23B3AC}" srcOrd="3" destOrd="0" presId="urn:microsoft.com/office/officeart/2005/8/layout/venn1"/>
    <dgm:cxn modelId="{501BC308-83C4-F74E-A0B6-B39695E62BBA}" type="presParOf" srcId="{A5B328E4-6A8F-3E48-A3AB-BF0BC6E67103}" destId="{7F93AD8F-6E2B-8442-A042-2730F7B4104D}" srcOrd="4" destOrd="0" presId="urn:microsoft.com/office/officeart/2005/8/layout/venn1"/>
    <dgm:cxn modelId="{A72C73D5-B31E-F544-85A6-1D0919C68644}" type="presParOf" srcId="{A5B328E4-6A8F-3E48-A3AB-BF0BC6E67103}" destId="{3FAA3048-A629-9D40-B86F-B1FCB421C58E}"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B1A09-D8CA-9649-93FF-C5F3B3601A1C}" type="doc">
      <dgm:prSet loTypeId="urn:microsoft.com/office/officeart/2005/8/layout/radial4" loCatId="" qsTypeId="urn:microsoft.com/office/officeart/2005/8/quickstyle/3d2" qsCatId="3D" csTypeId="urn:microsoft.com/office/officeart/2005/8/colors/accent5_1" csCatId="accent5" phldr="1"/>
      <dgm:spPr/>
      <dgm:t>
        <a:bodyPr/>
        <a:lstStyle/>
        <a:p>
          <a:endParaRPr lang="en-GB"/>
        </a:p>
      </dgm:t>
    </dgm:pt>
    <dgm:pt modelId="{3FE846C2-4676-EF49-913F-C8AA36AC3349}">
      <dgm:prSet/>
      <dgm:spPr/>
      <dgm:t>
        <a:bodyPr/>
        <a:lstStyle/>
        <a:p>
          <a:r>
            <a:rPr lang="en-US" dirty="0"/>
            <a:t>Evaluation of synthetic data </a:t>
          </a:r>
          <a:endParaRPr lang="en-GB" dirty="0"/>
        </a:p>
      </dgm:t>
    </dgm:pt>
    <dgm:pt modelId="{88AAA3E9-F55E-094A-A739-8645D506B005}" type="parTrans" cxnId="{D38F960B-8B45-0540-951D-FB40C65F0836}">
      <dgm:prSet/>
      <dgm:spPr/>
      <dgm:t>
        <a:bodyPr/>
        <a:lstStyle/>
        <a:p>
          <a:endParaRPr lang="en-GB"/>
        </a:p>
      </dgm:t>
    </dgm:pt>
    <dgm:pt modelId="{9EEB7358-5AE2-554C-B02F-82797B588D33}" type="sibTrans" cxnId="{D38F960B-8B45-0540-951D-FB40C65F0836}">
      <dgm:prSet/>
      <dgm:spPr/>
      <dgm:t>
        <a:bodyPr/>
        <a:lstStyle/>
        <a:p>
          <a:endParaRPr lang="en-GB"/>
        </a:p>
      </dgm:t>
    </dgm:pt>
    <dgm:pt modelId="{5F35492F-709F-1548-8222-328DA82A793B}">
      <dgm:prSet/>
      <dgm:spPr/>
      <dgm:t>
        <a:bodyPr/>
        <a:lstStyle/>
        <a:p>
          <a:r>
            <a:rPr lang="en-US" dirty="0"/>
            <a:t>structural similarity to the original data (resemblance)</a:t>
          </a:r>
          <a:endParaRPr lang="en-GB" dirty="0"/>
        </a:p>
      </dgm:t>
    </dgm:pt>
    <dgm:pt modelId="{386A0D8F-BCED-D646-A11C-CD3F5C9B8696}" type="parTrans" cxnId="{CA2241FC-5DE7-1141-90CE-6B5BA7823DA6}">
      <dgm:prSet/>
      <dgm:spPr/>
      <dgm:t>
        <a:bodyPr/>
        <a:lstStyle/>
        <a:p>
          <a:endParaRPr lang="en-GB"/>
        </a:p>
      </dgm:t>
    </dgm:pt>
    <dgm:pt modelId="{58163C00-C536-8D48-88B3-26314B6D8472}" type="sibTrans" cxnId="{CA2241FC-5DE7-1141-90CE-6B5BA7823DA6}">
      <dgm:prSet/>
      <dgm:spPr/>
      <dgm:t>
        <a:bodyPr/>
        <a:lstStyle/>
        <a:p>
          <a:endParaRPr lang="en-GB"/>
        </a:p>
      </dgm:t>
    </dgm:pt>
    <dgm:pt modelId="{A8615B98-2561-134F-B830-6C7DDCFEDB8F}">
      <dgm:prSet/>
      <dgm:spPr/>
      <dgm:t>
        <a:bodyPr/>
        <a:lstStyle/>
        <a:p>
          <a:r>
            <a:rPr lang="en-US" dirty="0"/>
            <a:t>its usage for analysis and predictive modeling (utility)</a:t>
          </a:r>
          <a:endParaRPr lang="en-GB" dirty="0"/>
        </a:p>
      </dgm:t>
    </dgm:pt>
    <dgm:pt modelId="{09342EC1-0EF9-6B46-9FF6-8C6FDDCE8B37}" type="parTrans" cxnId="{5C79F756-7C2F-E04F-AC83-EE7A2713C384}">
      <dgm:prSet/>
      <dgm:spPr/>
      <dgm:t>
        <a:bodyPr/>
        <a:lstStyle/>
        <a:p>
          <a:endParaRPr lang="en-GB"/>
        </a:p>
      </dgm:t>
    </dgm:pt>
    <dgm:pt modelId="{E8195A02-6056-524D-834A-92AF41EB81F0}" type="sibTrans" cxnId="{5C79F756-7C2F-E04F-AC83-EE7A2713C384}">
      <dgm:prSet/>
      <dgm:spPr/>
      <dgm:t>
        <a:bodyPr/>
        <a:lstStyle/>
        <a:p>
          <a:endParaRPr lang="en-GB"/>
        </a:p>
      </dgm:t>
    </dgm:pt>
    <dgm:pt modelId="{33C4FDA9-2A97-3941-BEAB-2E7F223CEB41}">
      <dgm:prSet/>
      <dgm:spPr/>
      <dgm:t>
        <a:bodyPr/>
        <a:lstStyle/>
        <a:p>
          <a:r>
            <a:rPr lang="en-US" dirty="0"/>
            <a:t>protection of information stored in the real data (privacy)</a:t>
          </a:r>
          <a:endParaRPr lang="en-GB" dirty="0"/>
        </a:p>
      </dgm:t>
    </dgm:pt>
    <dgm:pt modelId="{478F8ADA-E882-7D48-BE2D-6813D4521030}" type="parTrans" cxnId="{331D51C8-DD5E-5C4D-8193-4BF06F94373F}">
      <dgm:prSet/>
      <dgm:spPr/>
      <dgm:t>
        <a:bodyPr/>
        <a:lstStyle/>
        <a:p>
          <a:endParaRPr lang="en-GB"/>
        </a:p>
      </dgm:t>
    </dgm:pt>
    <dgm:pt modelId="{B7F9F86D-F205-1942-9CCB-4C66D6C8F47F}" type="sibTrans" cxnId="{331D51C8-DD5E-5C4D-8193-4BF06F94373F}">
      <dgm:prSet/>
      <dgm:spPr/>
      <dgm:t>
        <a:bodyPr/>
        <a:lstStyle/>
        <a:p>
          <a:endParaRPr lang="en-GB"/>
        </a:p>
      </dgm:t>
    </dgm:pt>
    <dgm:pt modelId="{DDD6DC54-AB1C-1647-B300-99925695EBB0}" type="pres">
      <dgm:prSet presAssocID="{765B1A09-D8CA-9649-93FF-C5F3B3601A1C}" presName="cycle" presStyleCnt="0">
        <dgm:presLayoutVars>
          <dgm:chMax val="1"/>
          <dgm:dir/>
          <dgm:animLvl val="ctr"/>
          <dgm:resizeHandles val="exact"/>
        </dgm:presLayoutVars>
      </dgm:prSet>
      <dgm:spPr/>
    </dgm:pt>
    <dgm:pt modelId="{4A25955B-BC74-854F-88AB-201919D12D00}" type="pres">
      <dgm:prSet presAssocID="{3FE846C2-4676-EF49-913F-C8AA36AC3349}" presName="centerShape" presStyleLbl="node0" presStyleIdx="0" presStyleCnt="1"/>
      <dgm:spPr/>
    </dgm:pt>
    <dgm:pt modelId="{728C5D94-889A-504D-AA18-DBF5C6334E91}" type="pres">
      <dgm:prSet presAssocID="{386A0D8F-BCED-D646-A11C-CD3F5C9B8696}" presName="parTrans" presStyleLbl="bgSibTrans2D1" presStyleIdx="0" presStyleCnt="3"/>
      <dgm:spPr/>
    </dgm:pt>
    <dgm:pt modelId="{E19F80FF-33DB-B444-A7C4-D44AE0C98BEE}" type="pres">
      <dgm:prSet presAssocID="{5F35492F-709F-1548-8222-328DA82A793B}" presName="node" presStyleLbl="node1" presStyleIdx="0" presStyleCnt="3">
        <dgm:presLayoutVars>
          <dgm:bulletEnabled val="1"/>
        </dgm:presLayoutVars>
      </dgm:prSet>
      <dgm:spPr/>
    </dgm:pt>
    <dgm:pt modelId="{031C8B27-BC22-B84F-AB17-A6BD3BC19178}" type="pres">
      <dgm:prSet presAssocID="{09342EC1-0EF9-6B46-9FF6-8C6FDDCE8B37}" presName="parTrans" presStyleLbl="bgSibTrans2D1" presStyleIdx="1" presStyleCnt="3"/>
      <dgm:spPr/>
    </dgm:pt>
    <dgm:pt modelId="{EEA5732D-C5FB-7840-8A1E-3836029E56D0}" type="pres">
      <dgm:prSet presAssocID="{A8615B98-2561-134F-B830-6C7DDCFEDB8F}" presName="node" presStyleLbl="node1" presStyleIdx="1" presStyleCnt="3">
        <dgm:presLayoutVars>
          <dgm:bulletEnabled val="1"/>
        </dgm:presLayoutVars>
      </dgm:prSet>
      <dgm:spPr/>
    </dgm:pt>
    <dgm:pt modelId="{E1C79881-5CCF-BB49-B25D-5F1435CACB63}" type="pres">
      <dgm:prSet presAssocID="{478F8ADA-E882-7D48-BE2D-6813D4521030}" presName="parTrans" presStyleLbl="bgSibTrans2D1" presStyleIdx="2" presStyleCnt="3"/>
      <dgm:spPr/>
    </dgm:pt>
    <dgm:pt modelId="{DD1C9295-48AD-704B-B330-873290BB139D}" type="pres">
      <dgm:prSet presAssocID="{33C4FDA9-2A97-3941-BEAB-2E7F223CEB41}" presName="node" presStyleLbl="node1" presStyleIdx="2" presStyleCnt="3">
        <dgm:presLayoutVars>
          <dgm:bulletEnabled val="1"/>
        </dgm:presLayoutVars>
      </dgm:prSet>
      <dgm:spPr/>
    </dgm:pt>
  </dgm:ptLst>
  <dgm:cxnLst>
    <dgm:cxn modelId="{D38F960B-8B45-0540-951D-FB40C65F0836}" srcId="{765B1A09-D8CA-9649-93FF-C5F3B3601A1C}" destId="{3FE846C2-4676-EF49-913F-C8AA36AC3349}" srcOrd="0" destOrd="0" parTransId="{88AAA3E9-F55E-094A-A739-8645D506B005}" sibTransId="{9EEB7358-5AE2-554C-B02F-82797B588D33}"/>
    <dgm:cxn modelId="{A0CB2F49-D70B-4B45-8DAA-8FCFA61BBFC7}" type="presOf" srcId="{5F35492F-709F-1548-8222-328DA82A793B}" destId="{E19F80FF-33DB-B444-A7C4-D44AE0C98BEE}" srcOrd="0" destOrd="0" presId="urn:microsoft.com/office/officeart/2005/8/layout/radial4"/>
    <dgm:cxn modelId="{5C79F756-7C2F-E04F-AC83-EE7A2713C384}" srcId="{3FE846C2-4676-EF49-913F-C8AA36AC3349}" destId="{A8615B98-2561-134F-B830-6C7DDCFEDB8F}" srcOrd="1" destOrd="0" parTransId="{09342EC1-0EF9-6B46-9FF6-8C6FDDCE8B37}" sibTransId="{E8195A02-6056-524D-834A-92AF41EB81F0}"/>
    <dgm:cxn modelId="{2EDCA666-201D-0C4E-9088-5C155116D3B6}" type="presOf" srcId="{09342EC1-0EF9-6B46-9FF6-8C6FDDCE8B37}" destId="{031C8B27-BC22-B84F-AB17-A6BD3BC19178}" srcOrd="0" destOrd="0" presId="urn:microsoft.com/office/officeart/2005/8/layout/radial4"/>
    <dgm:cxn modelId="{59ED1F7B-A1D3-E14C-BCA9-F66F78517192}" type="presOf" srcId="{3FE846C2-4676-EF49-913F-C8AA36AC3349}" destId="{4A25955B-BC74-854F-88AB-201919D12D00}" srcOrd="0" destOrd="0" presId="urn:microsoft.com/office/officeart/2005/8/layout/radial4"/>
    <dgm:cxn modelId="{37F91780-AFC3-B646-BD9F-E9B649C78195}" type="presOf" srcId="{765B1A09-D8CA-9649-93FF-C5F3B3601A1C}" destId="{DDD6DC54-AB1C-1647-B300-99925695EBB0}" srcOrd="0" destOrd="0" presId="urn:microsoft.com/office/officeart/2005/8/layout/radial4"/>
    <dgm:cxn modelId="{44C67C86-041A-F246-8A29-31D2089F9951}" type="presOf" srcId="{478F8ADA-E882-7D48-BE2D-6813D4521030}" destId="{E1C79881-5CCF-BB49-B25D-5F1435CACB63}" srcOrd="0" destOrd="0" presId="urn:microsoft.com/office/officeart/2005/8/layout/radial4"/>
    <dgm:cxn modelId="{D81A1587-97D0-894D-8600-BC6A15F0D8C2}" type="presOf" srcId="{A8615B98-2561-134F-B830-6C7DDCFEDB8F}" destId="{EEA5732D-C5FB-7840-8A1E-3836029E56D0}" srcOrd="0" destOrd="0" presId="urn:microsoft.com/office/officeart/2005/8/layout/radial4"/>
    <dgm:cxn modelId="{331D51C8-DD5E-5C4D-8193-4BF06F94373F}" srcId="{3FE846C2-4676-EF49-913F-C8AA36AC3349}" destId="{33C4FDA9-2A97-3941-BEAB-2E7F223CEB41}" srcOrd="2" destOrd="0" parTransId="{478F8ADA-E882-7D48-BE2D-6813D4521030}" sibTransId="{B7F9F86D-F205-1942-9CCB-4C66D6C8F47F}"/>
    <dgm:cxn modelId="{268B89D3-9864-354A-BB5A-F01576C82816}" type="presOf" srcId="{386A0D8F-BCED-D646-A11C-CD3F5C9B8696}" destId="{728C5D94-889A-504D-AA18-DBF5C6334E91}" srcOrd="0" destOrd="0" presId="urn:microsoft.com/office/officeart/2005/8/layout/radial4"/>
    <dgm:cxn modelId="{273EB8E3-525E-5C42-B648-FED344BE11E0}" type="presOf" srcId="{33C4FDA9-2A97-3941-BEAB-2E7F223CEB41}" destId="{DD1C9295-48AD-704B-B330-873290BB139D}" srcOrd="0" destOrd="0" presId="urn:microsoft.com/office/officeart/2005/8/layout/radial4"/>
    <dgm:cxn modelId="{CA2241FC-5DE7-1141-90CE-6B5BA7823DA6}" srcId="{3FE846C2-4676-EF49-913F-C8AA36AC3349}" destId="{5F35492F-709F-1548-8222-328DA82A793B}" srcOrd="0" destOrd="0" parTransId="{386A0D8F-BCED-D646-A11C-CD3F5C9B8696}" sibTransId="{58163C00-C536-8D48-88B3-26314B6D8472}"/>
    <dgm:cxn modelId="{40149F3B-219D-7A4D-99C0-012A0A7B8BF4}" type="presParOf" srcId="{DDD6DC54-AB1C-1647-B300-99925695EBB0}" destId="{4A25955B-BC74-854F-88AB-201919D12D00}" srcOrd="0" destOrd="0" presId="urn:microsoft.com/office/officeart/2005/8/layout/radial4"/>
    <dgm:cxn modelId="{0014A44D-7DDC-F749-9964-1B57F8101613}" type="presParOf" srcId="{DDD6DC54-AB1C-1647-B300-99925695EBB0}" destId="{728C5D94-889A-504D-AA18-DBF5C6334E91}" srcOrd="1" destOrd="0" presId="urn:microsoft.com/office/officeart/2005/8/layout/radial4"/>
    <dgm:cxn modelId="{1D525C02-BCA1-1A48-BDF0-F7E5DA1120C1}" type="presParOf" srcId="{DDD6DC54-AB1C-1647-B300-99925695EBB0}" destId="{E19F80FF-33DB-B444-A7C4-D44AE0C98BEE}" srcOrd="2" destOrd="0" presId="urn:microsoft.com/office/officeart/2005/8/layout/radial4"/>
    <dgm:cxn modelId="{8DE546B1-CEEA-EE4C-87D4-F55756C22A30}" type="presParOf" srcId="{DDD6DC54-AB1C-1647-B300-99925695EBB0}" destId="{031C8B27-BC22-B84F-AB17-A6BD3BC19178}" srcOrd="3" destOrd="0" presId="urn:microsoft.com/office/officeart/2005/8/layout/radial4"/>
    <dgm:cxn modelId="{762819A6-CC32-1C4B-9792-0E92EB8E3EC2}" type="presParOf" srcId="{DDD6DC54-AB1C-1647-B300-99925695EBB0}" destId="{EEA5732D-C5FB-7840-8A1E-3836029E56D0}" srcOrd="4" destOrd="0" presId="urn:microsoft.com/office/officeart/2005/8/layout/radial4"/>
    <dgm:cxn modelId="{09C105E3-C1DD-754A-A49E-90ED28263B5F}" type="presParOf" srcId="{DDD6DC54-AB1C-1647-B300-99925695EBB0}" destId="{E1C79881-5CCF-BB49-B25D-5F1435CACB63}" srcOrd="5" destOrd="0" presId="urn:microsoft.com/office/officeart/2005/8/layout/radial4"/>
    <dgm:cxn modelId="{BFB580E8-36E0-C647-998D-B901A12A4586}" type="presParOf" srcId="{DDD6DC54-AB1C-1647-B300-99925695EBB0}" destId="{DD1C9295-48AD-704B-B330-873290BB139D}"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E13005-D075-3245-BDBB-AD830247F0D1}" type="doc">
      <dgm:prSet loTypeId="urn:microsoft.com/office/officeart/2005/8/layout/vList3" loCatId="list" qsTypeId="urn:microsoft.com/office/officeart/2005/8/quickstyle/simple1" qsCatId="simple" csTypeId="urn:microsoft.com/office/officeart/2005/8/colors/accent4_1" csCatId="accent4" phldr="1"/>
      <dgm:spPr/>
      <dgm:t>
        <a:bodyPr/>
        <a:lstStyle/>
        <a:p>
          <a:endParaRPr lang="en-GB"/>
        </a:p>
      </dgm:t>
    </dgm:pt>
    <dgm:pt modelId="{EA958FD2-7FB7-AD4D-AF0C-6721DE2E4CBC}">
      <dgm:prSet/>
      <dgm:spPr/>
      <dgm:t>
        <a:bodyPr/>
        <a:lstStyle/>
        <a:p>
          <a:r>
            <a:rPr lang="en-US"/>
            <a:t>For application, synthetic data has been widely used in health, robotics training, transportation sign detection field</a:t>
          </a:r>
          <a:endParaRPr lang="en-GB"/>
        </a:p>
      </dgm:t>
    </dgm:pt>
    <dgm:pt modelId="{6901C132-0E5B-4C4E-B059-06E128D0B715}" type="parTrans" cxnId="{DBA92ABB-98EC-474B-81D1-D9741336855F}">
      <dgm:prSet/>
      <dgm:spPr/>
      <dgm:t>
        <a:bodyPr/>
        <a:lstStyle/>
        <a:p>
          <a:endParaRPr lang="en-GB"/>
        </a:p>
      </dgm:t>
    </dgm:pt>
    <dgm:pt modelId="{B74A6E3E-E5F1-DA47-B4B9-3DBA7E424F5C}" type="sibTrans" cxnId="{DBA92ABB-98EC-474B-81D1-D9741336855F}">
      <dgm:prSet/>
      <dgm:spPr/>
      <dgm:t>
        <a:bodyPr/>
        <a:lstStyle/>
        <a:p>
          <a:endParaRPr lang="en-GB"/>
        </a:p>
      </dgm:t>
    </dgm:pt>
    <dgm:pt modelId="{28B11C75-E0E0-6C40-82FF-F9B958D24AD9}">
      <dgm:prSet/>
      <dgm:spPr/>
      <dgm:t>
        <a:bodyPr/>
        <a:lstStyle/>
        <a:p>
          <a:r>
            <a:rPr lang="en-US" dirty="0"/>
            <a:t>Only a few application of synthetic data in </a:t>
          </a:r>
          <a:r>
            <a:rPr lang="en-US" b="1" dirty="0">
              <a:solidFill>
                <a:schemeClr val="accent1">
                  <a:lumMod val="75000"/>
                </a:schemeClr>
              </a:solidFill>
            </a:rPr>
            <a:t>learning analytics field</a:t>
          </a:r>
          <a:r>
            <a:rPr lang="en-US" dirty="0"/>
            <a:t>, they tend to consider only some of the </a:t>
          </a:r>
          <a:r>
            <a:rPr lang="en-US"/>
            <a:t>evaluation dimensions</a:t>
          </a:r>
          <a:endParaRPr lang="en-GB" dirty="0"/>
        </a:p>
      </dgm:t>
    </dgm:pt>
    <dgm:pt modelId="{AACE6E39-D59F-AA4B-B949-A664CF45E5F3}" type="parTrans" cxnId="{BCEC7F79-37C7-6B41-B4C5-A237F521134F}">
      <dgm:prSet/>
      <dgm:spPr/>
      <dgm:t>
        <a:bodyPr/>
        <a:lstStyle/>
        <a:p>
          <a:endParaRPr lang="en-GB"/>
        </a:p>
      </dgm:t>
    </dgm:pt>
    <dgm:pt modelId="{F110F7FD-61BB-2E45-BAF6-92C487477CA0}" type="sibTrans" cxnId="{BCEC7F79-37C7-6B41-B4C5-A237F521134F}">
      <dgm:prSet/>
      <dgm:spPr/>
      <dgm:t>
        <a:bodyPr/>
        <a:lstStyle/>
        <a:p>
          <a:endParaRPr lang="en-GB"/>
        </a:p>
      </dgm:t>
    </dgm:pt>
    <dgm:pt modelId="{9C821511-6CE6-934B-908A-80873C0CFB54}" type="pres">
      <dgm:prSet presAssocID="{94E13005-D075-3245-BDBB-AD830247F0D1}" presName="linearFlow" presStyleCnt="0">
        <dgm:presLayoutVars>
          <dgm:dir/>
          <dgm:resizeHandles val="exact"/>
        </dgm:presLayoutVars>
      </dgm:prSet>
      <dgm:spPr/>
    </dgm:pt>
    <dgm:pt modelId="{574B907A-B709-EE4A-B47A-03914D4AEF3E}" type="pres">
      <dgm:prSet presAssocID="{EA958FD2-7FB7-AD4D-AF0C-6721DE2E4CBC}" presName="composite" presStyleCnt="0"/>
      <dgm:spPr/>
    </dgm:pt>
    <dgm:pt modelId="{8472DA1C-B27E-A747-BBBD-8FE22ECC9192}" type="pres">
      <dgm:prSet presAssocID="{EA958FD2-7FB7-AD4D-AF0C-6721DE2E4CBC}"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B1B30545-9B4B-D440-B46A-FE558A8E84BC}" type="pres">
      <dgm:prSet presAssocID="{EA958FD2-7FB7-AD4D-AF0C-6721DE2E4CBC}" presName="txShp" presStyleLbl="node1" presStyleIdx="0" presStyleCnt="2">
        <dgm:presLayoutVars>
          <dgm:bulletEnabled val="1"/>
        </dgm:presLayoutVars>
      </dgm:prSet>
      <dgm:spPr/>
    </dgm:pt>
    <dgm:pt modelId="{C56D5CA8-01BD-8142-8168-104D2D2FA4F6}" type="pres">
      <dgm:prSet presAssocID="{B74A6E3E-E5F1-DA47-B4B9-3DBA7E424F5C}" presName="spacing" presStyleCnt="0"/>
      <dgm:spPr/>
    </dgm:pt>
    <dgm:pt modelId="{4991C5EA-8663-E74D-9658-F6DF02817ABC}" type="pres">
      <dgm:prSet presAssocID="{28B11C75-E0E0-6C40-82FF-F9B958D24AD9}" presName="composite" presStyleCnt="0"/>
      <dgm:spPr/>
    </dgm:pt>
    <dgm:pt modelId="{D7574500-8362-C446-BF17-DBEA85C588DF}" type="pres">
      <dgm:prSet presAssocID="{28B11C75-E0E0-6C40-82FF-F9B958D24AD9}" presName="imgShp"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6FA1F0F9-EAF1-7945-AA77-E80B57370A21}" type="pres">
      <dgm:prSet presAssocID="{28B11C75-E0E0-6C40-82FF-F9B958D24AD9}" presName="txShp" presStyleLbl="node1" presStyleIdx="1" presStyleCnt="2">
        <dgm:presLayoutVars>
          <dgm:bulletEnabled val="1"/>
        </dgm:presLayoutVars>
      </dgm:prSet>
      <dgm:spPr/>
    </dgm:pt>
  </dgm:ptLst>
  <dgm:cxnLst>
    <dgm:cxn modelId="{20B2DC17-8299-6B48-A386-BCF85BBB7824}" type="presOf" srcId="{28B11C75-E0E0-6C40-82FF-F9B958D24AD9}" destId="{6FA1F0F9-EAF1-7945-AA77-E80B57370A21}" srcOrd="0" destOrd="0" presId="urn:microsoft.com/office/officeart/2005/8/layout/vList3"/>
    <dgm:cxn modelId="{BCEC7F79-37C7-6B41-B4C5-A237F521134F}" srcId="{94E13005-D075-3245-BDBB-AD830247F0D1}" destId="{28B11C75-E0E0-6C40-82FF-F9B958D24AD9}" srcOrd="1" destOrd="0" parTransId="{AACE6E39-D59F-AA4B-B949-A664CF45E5F3}" sibTransId="{F110F7FD-61BB-2E45-BAF6-92C487477CA0}"/>
    <dgm:cxn modelId="{91A9F8AE-8ED3-CA46-A239-BAD4CFEFC470}" type="presOf" srcId="{EA958FD2-7FB7-AD4D-AF0C-6721DE2E4CBC}" destId="{B1B30545-9B4B-D440-B46A-FE558A8E84BC}" srcOrd="0" destOrd="0" presId="urn:microsoft.com/office/officeart/2005/8/layout/vList3"/>
    <dgm:cxn modelId="{287DE7B5-8B7C-E248-879E-BE5549460038}" type="presOf" srcId="{94E13005-D075-3245-BDBB-AD830247F0D1}" destId="{9C821511-6CE6-934B-908A-80873C0CFB54}" srcOrd="0" destOrd="0" presId="urn:microsoft.com/office/officeart/2005/8/layout/vList3"/>
    <dgm:cxn modelId="{DBA92ABB-98EC-474B-81D1-D9741336855F}" srcId="{94E13005-D075-3245-BDBB-AD830247F0D1}" destId="{EA958FD2-7FB7-AD4D-AF0C-6721DE2E4CBC}" srcOrd="0" destOrd="0" parTransId="{6901C132-0E5B-4C4E-B059-06E128D0B715}" sibTransId="{B74A6E3E-E5F1-DA47-B4B9-3DBA7E424F5C}"/>
    <dgm:cxn modelId="{AD40AA5A-93B5-7748-B049-0522F33DEC4E}" type="presParOf" srcId="{9C821511-6CE6-934B-908A-80873C0CFB54}" destId="{574B907A-B709-EE4A-B47A-03914D4AEF3E}" srcOrd="0" destOrd="0" presId="urn:microsoft.com/office/officeart/2005/8/layout/vList3"/>
    <dgm:cxn modelId="{C64699E5-6D50-344C-88DF-606DEE4BC9DE}" type="presParOf" srcId="{574B907A-B709-EE4A-B47A-03914D4AEF3E}" destId="{8472DA1C-B27E-A747-BBBD-8FE22ECC9192}" srcOrd="0" destOrd="0" presId="urn:microsoft.com/office/officeart/2005/8/layout/vList3"/>
    <dgm:cxn modelId="{2324B15E-BF54-B247-AECE-3A6016637217}" type="presParOf" srcId="{574B907A-B709-EE4A-B47A-03914D4AEF3E}" destId="{B1B30545-9B4B-D440-B46A-FE558A8E84BC}" srcOrd="1" destOrd="0" presId="urn:microsoft.com/office/officeart/2005/8/layout/vList3"/>
    <dgm:cxn modelId="{3DE8DACE-7454-CB47-B41E-2D41379D5769}" type="presParOf" srcId="{9C821511-6CE6-934B-908A-80873C0CFB54}" destId="{C56D5CA8-01BD-8142-8168-104D2D2FA4F6}" srcOrd="1" destOrd="0" presId="urn:microsoft.com/office/officeart/2005/8/layout/vList3"/>
    <dgm:cxn modelId="{759E67DB-AC14-6846-8452-5A5EC1304E74}" type="presParOf" srcId="{9C821511-6CE6-934B-908A-80873C0CFB54}" destId="{4991C5EA-8663-E74D-9658-F6DF02817ABC}" srcOrd="2" destOrd="0" presId="urn:microsoft.com/office/officeart/2005/8/layout/vList3"/>
    <dgm:cxn modelId="{19A084EF-6D57-BA4E-BDB5-D301E405EF9C}" type="presParOf" srcId="{4991C5EA-8663-E74D-9658-F6DF02817ABC}" destId="{D7574500-8362-C446-BF17-DBEA85C588DF}" srcOrd="0" destOrd="0" presId="urn:microsoft.com/office/officeart/2005/8/layout/vList3"/>
    <dgm:cxn modelId="{1265BBBB-B7C1-0549-AF54-E9A3E6F75275}" type="presParOf" srcId="{4991C5EA-8663-E74D-9658-F6DF02817ABC}" destId="{6FA1F0F9-EAF1-7945-AA77-E80B57370A2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777D38-6D75-4E43-8700-C6F6E89FBD2C}">
      <dsp:nvSpPr>
        <dsp:cNvPr id="0" name=""/>
        <dsp:cNvSpPr/>
      </dsp:nvSpPr>
      <dsp:spPr>
        <a:xfrm>
          <a:off x="3861342" y="43702"/>
          <a:ext cx="2097721" cy="2097721"/>
        </a:xfrm>
        <a:prstGeom prst="ellipse">
          <a:avLst/>
        </a:prstGeom>
        <a:solidFill>
          <a:schemeClr val="accent4">
            <a:shade val="80000"/>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Cost saving</a:t>
          </a:r>
          <a:endParaRPr lang="en-GB" sz="2000" kern="1200"/>
        </a:p>
      </dsp:txBody>
      <dsp:txXfrm>
        <a:off x="4141038" y="410803"/>
        <a:ext cx="1538329" cy="943974"/>
      </dsp:txXfrm>
    </dsp:sp>
    <dsp:sp modelId="{E4D56AF0-A260-CD41-A5EA-6539EB7216A0}">
      <dsp:nvSpPr>
        <dsp:cNvPr id="0" name=""/>
        <dsp:cNvSpPr/>
      </dsp:nvSpPr>
      <dsp:spPr>
        <a:xfrm>
          <a:off x="4618270" y="1354778"/>
          <a:ext cx="2097721" cy="2097721"/>
        </a:xfrm>
        <a:prstGeom prst="ellipse">
          <a:avLst/>
        </a:prstGeom>
        <a:solidFill>
          <a:schemeClr val="accent4">
            <a:shade val="80000"/>
            <a:alpha val="50000"/>
            <a:hueOff val="-127415"/>
            <a:satOff val="-2422"/>
            <a:lumOff val="126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Reduce bias</a:t>
          </a:r>
          <a:endParaRPr lang="en-GB" sz="2000" kern="1200" dirty="0"/>
        </a:p>
      </dsp:txBody>
      <dsp:txXfrm>
        <a:off x="5259823" y="1896690"/>
        <a:ext cx="1258633" cy="1153746"/>
      </dsp:txXfrm>
    </dsp:sp>
    <dsp:sp modelId="{7F93AD8F-6E2B-8442-A042-2730F7B4104D}">
      <dsp:nvSpPr>
        <dsp:cNvPr id="0" name=""/>
        <dsp:cNvSpPr/>
      </dsp:nvSpPr>
      <dsp:spPr>
        <a:xfrm>
          <a:off x="3104414" y="1354778"/>
          <a:ext cx="2097721" cy="2097721"/>
        </a:xfrm>
        <a:prstGeom prst="ellipse">
          <a:avLst/>
        </a:prstGeom>
        <a:solidFill>
          <a:schemeClr val="accent4">
            <a:shade val="80000"/>
            <a:alpha val="50000"/>
            <a:hueOff val="-254831"/>
            <a:satOff val="-4844"/>
            <a:lumOff val="2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a:t>Privacy protection</a:t>
          </a:r>
          <a:endParaRPr lang="en-GB" sz="2000" kern="1200"/>
        </a:p>
      </dsp:txBody>
      <dsp:txXfrm>
        <a:off x="3301949" y="1896690"/>
        <a:ext cx="1258633" cy="11537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5955B-BC74-854F-88AB-201919D12D00}">
      <dsp:nvSpPr>
        <dsp:cNvPr id="0" name=""/>
        <dsp:cNvSpPr/>
      </dsp:nvSpPr>
      <dsp:spPr>
        <a:xfrm>
          <a:off x="2178810" y="2230386"/>
          <a:ext cx="1804281" cy="1804281"/>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Evaluation of synthetic data </a:t>
          </a:r>
          <a:endParaRPr lang="en-GB" sz="2000" kern="1200" dirty="0"/>
        </a:p>
      </dsp:txBody>
      <dsp:txXfrm>
        <a:off x="2443041" y="2494617"/>
        <a:ext cx="1275819" cy="1275819"/>
      </dsp:txXfrm>
    </dsp:sp>
    <dsp:sp modelId="{728C5D94-889A-504D-AA18-DBF5C6334E91}">
      <dsp:nvSpPr>
        <dsp:cNvPr id="0" name=""/>
        <dsp:cNvSpPr/>
      </dsp:nvSpPr>
      <dsp:spPr>
        <a:xfrm rot="12900000">
          <a:off x="946254" y="1891150"/>
          <a:ext cx="1458035" cy="514220"/>
        </a:xfrm>
        <a:prstGeom prst="leftArrow">
          <a:avLst>
            <a:gd name="adj1" fmla="val 60000"/>
            <a:gd name="adj2" fmla="val 50000"/>
          </a:avLst>
        </a:prstGeom>
        <a:solidFill>
          <a:schemeClr val="accent5">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19F80FF-33DB-B444-A7C4-D44AE0C98BEE}">
      <dsp:nvSpPr>
        <dsp:cNvPr id="0" name=""/>
        <dsp:cNvSpPr/>
      </dsp:nvSpPr>
      <dsp:spPr>
        <a:xfrm>
          <a:off x="221061" y="1044485"/>
          <a:ext cx="1714067" cy="13712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structural similarity to the original data (resemblance)</a:t>
          </a:r>
          <a:endParaRPr lang="en-GB" sz="1700" kern="1200" dirty="0"/>
        </a:p>
      </dsp:txBody>
      <dsp:txXfrm>
        <a:off x="261224" y="1084648"/>
        <a:ext cx="1633741" cy="1290928"/>
      </dsp:txXfrm>
    </dsp:sp>
    <dsp:sp modelId="{031C8B27-BC22-B84F-AB17-A6BD3BC19178}">
      <dsp:nvSpPr>
        <dsp:cNvPr id="0" name=""/>
        <dsp:cNvSpPr/>
      </dsp:nvSpPr>
      <dsp:spPr>
        <a:xfrm rot="16200000">
          <a:off x="2351933" y="1159399"/>
          <a:ext cx="1458035" cy="514220"/>
        </a:xfrm>
        <a:prstGeom prst="leftArrow">
          <a:avLst>
            <a:gd name="adj1" fmla="val 60000"/>
            <a:gd name="adj2" fmla="val 50000"/>
          </a:avLst>
        </a:prstGeom>
        <a:solidFill>
          <a:schemeClr val="accent5">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EA5732D-C5FB-7840-8A1E-3836029E56D0}">
      <dsp:nvSpPr>
        <dsp:cNvPr id="0" name=""/>
        <dsp:cNvSpPr/>
      </dsp:nvSpPr>
      <dsp:spPr>
        <a:xfrm>
          <a:off x="2223917" y="1865"/>
          <a:ext cx="1714067" cy="13712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its usage for analysis and predictive modeling (utility)</a:t>
          </a:r>
          <a:endParaRPr lang="en-GB" sz="1700" kern="1200" dirty="0"/>
        </a:p>
      </dsp:txBody>
      <dsp:txXfrm>
        <a:off x="2264080" y="42028"/>
        <a:ext cx="1633741" cy="1290928"/>
      </dsp:txXfrm>
    </dsp:sp>
    <dsp:sp modelId="{E1C79881-5CCF-BB49-B25D-5F1435CACB63}">
      <dsp:nvSpPr>
        <dsp:cNvPr id="0" name=""/>
        <dsp:cNvSpPr/>
      </dsp:nvSpPr>
      <dsp:spPr>
        <a:xfrm rot="19500000">
          <a:off x="3757612" y="1891150"/>
          <a:ext cx="1458035" cy="514220"/>
        </a:xfrm>
        <a:prstGeom prst="leftArrow">
          <a:avLst>
            <a:gd name="adj1" fmla="val 60000"/>
            <a:gd name="adj2" fmla="val 50000"/>
          </a:avLst>
        </a:prstGeom>
        <a:solidFill>
          <a:schemeClr val="accent5">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DD1C9295-48AD-704B-B330-873290BB139D}">
      <dsp:nvSpPr>
        <dsp:cNvPr id="0" name=""/>
        <dsp:cNvSpPr/>
      </dsp:nvSpPr>
      <dsp:spPr>
        <a:xfrm>
          <a:off x="4226772" y="1044485"/>
          <a:ext cx="1714067" cy="137125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2385" tIns="32385" rIns="32385"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protection of information stored in the real data (privacy)</a:t>
          </a:r>
          <a:endParaRPr lang="en-GB" sz="1700" kern="1200" dirty="0"/>
        </a:p>
      </dsp:txBody>
      <dsp:txXfrm>
        <a:off x="4266935" y="1084648"/>
        <a:ext cx="1633741" cy="1290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30545-9B4B-D440-B46A-FE558A8E84BC}">
      <dsp:nvSpPr>
        <dsp:cNvPr id="0" name=""/>
        <dsp:cNvSpPr/>
      </dsp:nvSpPr>
      <dsp:spPr>
        <a:xfrm rot="10800000">
          <a:off x="2071548" y="904"/>
          <a:ext cx="6397069" cy="1841026"/>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84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For application, synthetic data has been widely used in health, robotics training, transportation sign detection field</a:t>
          </a:r>
          <a:endParaRPr lang="en-GB" sz="2400" kern="1200"/>
        </a:p>
      </dsp:txBody>
      <dsp:txXfrm rot="10800000">
        <a:off x="2531804" y="904"/>
        <a:ext cx="5936813" cy="1841026"/>
      </dsp:txXfrm>
    </dsp:sp>
    <dsp:sp modelId="{8472DA1C-B27E-A747-BBBD-8FE22ECC9192}">
      <dsp:nvSpPr>
        <dsp:cNvPr id="0" name=""/>
        <dsp:cNvSpPr/>
      </dsp:nvSpPr>
      <dsp:spPr>
        <a:xfrm>
          <a:off x="1151035" y="904"/>
          <a:ext cx="1841026" cy="18410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A1F0F9-EAF1-7945-AA77-E80B57370A21}">
      <dsp:nvSpPr>
        <dsp:cNvPr id="0" name=""/>
        <dsp:cNvSpPr/>
      </dsp:nvSpPr>
      <dsp:spPr>
        <a:xfrm rot="10800000">
          <a:off x="2071548" y="2391491"/>
          <a:ext cx="6397069" cy="1841026"/>
        </a:xfrm>
        <a:prstGeom prst="homePlate">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184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Only a few application of synthetic data in </a:t>
          </a:r>
          <a:r>
            <a:rPr lang="en-US" sz="2400" b="1" kern="1200" dirty="0">
              <a:solidFill>
                <a:schemeClr val="accent1">
                  <a:lumMod val="75000"/>
                </a:schemeClr>
              </a:solidFill>
            </a:rPr>
            <a:t>learning analytics field</a:t>
          </a:r>
          <a:r>
            <a:rPr lang="en-US" sz="2400" kern="1200" dirty="0"/>
            <a:t>, they tend to consider only some of the </a:t>
          </a:r>
          <a:r>
            <a:rPr lang="en-US" sz="2400" kern="1200"/>
            <a:t>evaluation dimensions</a:t>
          </a:r>
          <a:endParaRPr lang="en-GB" sz="2400" kern="1200" dirty="0"/>
        </a:p>
      </dsp:txBody>
      <dsp:txXfrm rot="10800000">
        <a:off x="2531804" y="2391491"/>
        <a:ext cx="5936813" cy="1841026"/>
      </dsp:txXfrm>
    </dsp:sp>
    <dsp:sp modelId="{D7574500-8362-C446-BF17-DBEA85C588DF}">
      <dsp:nvSpPr>
        <dsp:cNvPr id="0" name=""/>
        <dsp:cNvSpPr/>
      </dsp:nvSpPr>
      <dsp:spPr>
        <a:xfrm>
          <a:off x="1151035" y="2391491"/>
          <a:ext cx="1841026" cy="184102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4/22/24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77248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4/22/24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8274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4/22/24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2453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4/22/24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1375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4/22/24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2681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4/22/24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0337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4/22/24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06685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4/22/24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77865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4/22/24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4886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4/22/24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2436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4/22/24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98024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4/22/24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56275083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mailto:jelena.jovanovic@uib.no" TargetMode="External"/><Relationship Id="rId3" Type="http://schemas.openxmlformats.org/officeDocument/2006/relationships/image" Target="../media/image4.png"/><Relationship Id="rId7" Type="http://schemas.openxmlformats.org/officeDocument/2006/relationships/hyperlink" Target="mailto:ronas.shakya@uib.no" TargetMode="External"/><Relationship Id="rId2" Type="http://schemas.openxmlformats.org/officeDocument/2006/relationships/hyperlink" Target="mailto:Qinyi.liu@uib.no" TargetMode="External"/><Relationship Id="rId1" Type="http://schemas.openxmlformats.org/officeDocument/2006/relationships/slideLayout" Target="../slideLayouts/slideLayout2.xml"/><Relationship Id="rId6" Type="http://schemas.openxmlformats.org/officeDocument/2006/relationships/hyperlink" Target="mailto:mohammad.khalil@uib.no" TargetMode="Externa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mailto:Qinyi.liu@uib.no"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E3A6CF1-CE88-42A3-8C77-AE98091E7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F7DCB6-89DA-2DFA-AF3C-AFBA4E0221CA}"/>
              </a:ext>
            </a:extLst>
          </p:cNvPr>
          <p:cNvSpPr>
            <a:spLocks noGrp="1"/>
          </p:cNvSpPr>
          <p:nvPr>
            <p:ph type="ctrTitle"/>
          </p:nvPr>
        </p:nvSpPr>
        <p:spPr>
          <a:xfrm>
            <a:off x="3865407" y="1708188"/>
            <a:ext cx="9907500" cy="1720812"/>
          </a:xfrm>
        </p:spPr>
        <p:txBody>
          <a:bodyPr>
            <a:normAutofit/>
          </a:bodyPr>
          <a:lstStyle/>
          <a:p>
            <a:pPr>
              <a:lnSpc>
                <a:spcPct val="90000"/>
              </a:lnSpc>
            </a:pPr>
            <a:r>
              <a:rPr lang="en-US" sz="5000" dirty="0"/>
              <a:t>Welcome to the world of synthetic data for privacy!</a:t>
            </a:r>
          </a:p>
        </p:txBody>
      </p:sp>
      <p:sp>
        <p:nvSpPr>
          <p:cNvPr id="3" name="Subtitle 2">
            <a:extLst>
              <a:ext uri="{FF2B5EF4-FFF2-40B4-BE49-F238E27FC236}">
                <a16:creationId xmlns:a16="http://schemas.microsoft.com/office/drawing/2014/main" id="{01935EAE-8BC8-D737-0EB9-40E41948460A}"/>
              </a:ext>
            </a:extLst>
          </p:cNvPr>
          <p:cNvSpPr>
            <a:spLocks noGrp="1"/>
          </p:cNvSpPr>
          <p:nvPr>
            <p:ph type="subTitle" idx="1"/>
          </p:nvPr>
        </p:nvSpPr>
        <p:spPr>
          <a:xfrm>
            <a:off x="4518760" y="3885403"/>
            <a:ext cx="7135297" cy="3466468"/>
          </a:xfrm>
        </p:spPr>
        <p:txBody>
          <a:bodyPr anchor="t">
            <a:normAutofit fontScale="77500" lnSpcReduction="20000"/>
          </a:bodyPr>
          <a:lstStyle/>
          <a:p>
            <a:pPr>
              <a:lnSpc>
                <a:spcPct val="170000"/>
              </a:lnSpc>
            </a:pPr>
            <a:r>
              <a:rPr lang="en-GB" altLang="zh-CN" sz="2600" dirty="0"/>
              <a:t>Scaling While Privacy Preserving: a Comprehensive Synthetic Tabular Data Generation and Evaluation in Learning Analytics</a:t>
            </a:r>
          </a:p>
          <a:p>
            <a:pPr>
              <a:lnSpc>
                <a:spcPct val="100000"/>
              </a:lnSpc>
            </a:pPr>
            <a:endParaRPr lang="en-GB" altLang="zh-CN" sz="2600" dirty="0"/>
          </a:p>
          <a:p>
            <a:pPr>
              <a:lnSpc>
                <a:spcPct val="100000"/>
              </a:lnSpc>
            </a:pPr>
            <a:r>
              <a:rPr lang="en-GB" altLang="zh-CN" sz="2600" dirty="0"/>
              <a:t>22</a:t>
            </a:r>
            <a:r>
              <a:rPr lang="en-GB" altLang="zh-CN" sz="2600" baseline="30000" dirty="0"/>
              <a:t>nd</a:t>
            </a:r>
            <a:r>
              <a:rPr lang="en-GB" altLang="zh-CN" sz="2600" dirty="0"/>
              <a:t> March, 2024</a:t>
            </a:r>
          </a:p>
          <a:p>
            <a:pPr>
              <a:lnSpc>
                <a:spcPct val="100000"/>
              </a:lnSpc>
            </a:pPr>
            <a:endParaRPr lang="en-GB" altLang="zh-CN" sz="2100" dirty="0"/>
          </a:p>
          <a:p>
            <a:pPr>
              <a:lnSpc>
                <a:spcPct val="100000"/>
              </a:lnSpc>
            </a:pPr>
            <a:endParaRPr lang="en-GB" altLang="zh-CN" sz="2100" dirty="0"/>
          </a:p>
          <a:p>
            <a:pPr>
              <a:lnSpc>
                <a:spcPct val="100000"/>
              </a:lnSpc>
            </a:pPr>
            <a:endParaRPr lang="en-GB" altLang="zh-CN" sz="1600" dirty="0"/>
          </a:p>
          <a:p>
            <a:pPr>
              <a:lnSpc>
                <a:spcPct val="100000"/>
              </a:lnSpc>
            </a:pPr>
            <a:r>
              <a:rPr lang="en-GB" altLang="zh-CN" sz="2100" dirty="0"/>
              <a:t> </a:t>
            </a:r>
            <a:endParaRPr lang="en-GB" sz="1400" dirty="0"/>
          </a:p>
        </p:txBody>
      </p:sp>
      <p:pic>
        <p:nvPicPr>
          <p:cNvPr id="4" name="Picture 3" descr="A digital map">
            <a:extLst>
              <a:ext uri="{FF2B5EF4-FFF2-40B4-BE49-F238E27FC236}">
                <a16:creationId xmlns:a16="http://schemas.microsoft.com/office/drawing/2014/main" id="{D150D21B-15EA-9CB9-6C93-1E3576B6709C}"/>
              </a:ext>
            </a:extLst>
          </p:cNvPr>
          <p:cNvPicPr>
            <a:picLocks noChangeAspect="1"/>
          </p:cNvPicPr>
          <p:nvPr/>
        </p:nvPicPr>
        <p:blipFill rotWithShape="1">
          <a:blip r:embed="rId2"/>
          <a:srcRect l="33258" r="11066" b="1"/>
          <a:stretch/>
        </p:blipFill>
        <p:spPr>
          <a:xfrm>
            <a:off x="-3049" y="2078072"/>
            <a:ext cx="3986914" cy="4779928"/>
          </a:xfrm>
          <a:custGeom>
            <a:avLst/>
            <a:gdLst/>
            <a:ahLst/>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p:spPr>
      </p:pic>
      <p:pic>
        <p:nvPicPr>
          <p:cNvPr id="6" name="Picture 5" descr="A white background with black text&#10;&#10;Description automatically generated">
            <a:extLst>
              <a:ext uri="{FF2B5EF4-FFF2-40B4-BE49-F238E27FC236}">
                <a16:creationId xmlns:a16="http://schemas.microsoft.com/office/drawing/2014/main" id="{9BD0E348-33E8-3AA6-8E52-EBD272F67EA4}"/>
              </a:ext>
            </a:extLst>
          </p:cNvPr>
          <p:cNvPicPr>
            <a:picLocks noChangeAspect="1"/>
          </p:cNvPicPr>
          <p:nvPr/>
        </p:nvPicPr>
        <p:blipFill>
          <a:blip r:embed="rId3"/>
          <a:stretch>
            <a:fillRect/>
          </a:stretch>
        </p:blipFill>
        <p:spPr>
          <a:xfrm>
            <a:off x="4761186" y="0"/>
            <a:ext cx="7427766" cy="1480534"/>
          </a:xfrm>
          <a:prstGeom prst="rect">
            <a:avLst/>
          </a:prstGeom>
        </p:spPr>
      </p:pic>
      <p:pic>
        <p:nvPicPr>
          <p:cNvPr id="5" name="Picture 4" descr="A white background with green text&#10;&#10;Description automatically generated">
            <a:extLst>
              <a:ext uri="{FF2B5EF4-FFF2-40B4-BE49-F238E27FC236}">
                <a16:creationId xmlns:a16="http://schemas.microsoft.com/office/drawing/2014/main" id="{7C258005-57EE-88FD-D7C9-ABC24B2BAE85}"/>
              </a:ext>
            </a:extLst>
          </p:cNvPr>
          <p:cNvPicPr>
            <a:picLocks noChangeAspect="1"/>
          </p:cNvPicPr>
          <p:nvPr/>
        </p:nvPicPr>
        <p:blipFill>
          <a:blip r:embed="rId4"/>
          <a:stretch>
            <a:fillRect/>
          </a:stretch>
        </p:blipFill>
        <p:spPr>
          <a:xfrm>
            <a:off x="-107955" y="-547"/>
            <a:ext cx="4866092" cy="1480534"/>
          </a:xfrm>
          <a:prstGeom prst="rect">
            <a:avLst/>
          </a:prstGeom>
        </p:spPr>
      </p:pic>
    </p:spTree>
    <p:extLst>
      <p:ext uri="{BB962C8B-B14F-4D97-AF65-F5344CB8AC3E}">
        <p14:creationId xmlns:p14="http://schemas.microsoft.com/office/powerpoint/2010/main" val="1980825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B2B4-F58B-7270-CF29-4BC7C89CB557}"/>
              </a:ext>
            </a:extLst>
          </p:cNvPr>
          <p:cNvSpPr>
            <a:spLocks noGrp="1"/>
          </p:cNvSpPr>
          <p:nvPr>
            <p:ph type="title"/>
          </p:nvPr>
        </p:nvSpPr>
        <p:spPr>
          <a:xfrm>
            <a:off x="609600" y="187081"/>
            <a:ext cx="10972800" cy="1325563"/>
          </a:xfrm>
        </p:spPr>
        <p:txBody>
          <a:bodyPr/>
          <a:lstStyle/>
          <a:p>
            <a:r>
              <a:rPr lang="en-US" dirty="0"/>
              <a:t>Dataset </a:t>
            </a:r>
          </a:p>
        </p:txBody>
      </p:sp>
      <p:pic>
        <p:nvPicPr>
          <p:cNvPr id="9" name="Content Placeholder 8" descr="A screenshot of a computer&#10;&#10;Description automatically generated">
            <a:extLst>
              <a:ext uri="{FF2B5EF4-FFF2-40B4-BE49-F238E27FC236}">
                <a16:creationId xmlns:a16="http://schemas.microsoft.com/office/drawing/2014/main" id="{E61520EE-2127-800F-A3E6-08FF7955FAF0}"/>
              </a:ext>
            </a:extLst>
          </p:cNvPr>
          <p:cNvPicPr>
            <a:picLocks noGrp="1" noChangeAspect="1"/>
          </p:cNvPicPr>
          <p:nvPr>
            <p:ph idx="1"/>
          </p:nvPr>
        </p:nvPicPr>
        <p:blipFill>
          <a:blip r:embed="rId2"/>
          <a:stretch>
            <a:fillRect/>
          </a:stretch>
        </p:blipFill>
        <p:spPr>
          <a:xfrm>
            <a:off x="737972" y="1785337"/>
            <a:ext cx="8801443" cy="4510740"/>
          </a:xfrm>
        </p:spPr>
      </p:pic>
    </p:spTree>
    <p:extLst>
      <p:ext uri="{BB962C8B-B14F-4D97-AF65-F5344CB8AC3E}">
        <p14:creationId xmlns:p14="http://schemas.microsoft.com/office/powerpoint/2010/main" val="3956529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5A7-168C-DF35-6876-7C74977902C2}"/>
              </a:ext>
            </a:extLst>
          </p:cNvPr>
          <p:cNvSpPr>
            <a:spLocks noGrp="1"/>
          </p:cNvSpPr>
          <p:nvPr>
            <p:ph type="title"/>
          </p:nvPr>
        </p:nvSpPr>
        <p:spPr>
          <a:xfrm>
            <a:off x="609600" y="0"/>
            <a:ext cx="10972800" cy="1325563"/>
          </a:xfrm>
        </p:spPr>
        <p:txBody>
          <a:bodyPr/>
          <a:lstStyle/>
          <a:p>
            <a:r>
              <a:rPr lang="en-US" dirty="0"/>
              <a:t>Methodology – </a:t>
            </a:r>
            <a:r>
              <a:rPr lang="en-US" u="sng" dirty="0">
                <a:solidFill>
                  <a:schemeClr val="accent3">
                    <a:lumMod val="75000"/>
                  </a:schemeClr>
                </a:solidFill>
              </a:rPr>
              <a:t>synthetic data generation</a:t>
            </a:r>
          </a:p>
        </p:txBody>
      </p:sp>
      <p:sp>
        <p:nvSpPr>
          <p:cNvPr id="11" name="TextBox 10">
            <a:extLst>
              <a:ext uri="{FF2B5EF4-FFF2-40B4-BE49-F238E27FC236}">
                <a16:creationId xmlns:a16="http://schemas.microsoft.com/office/drawing/2014/main" id="{94D9D201-8C2A-EEE3-8DD3-8888E553D296}"/>
              </a:ext>
            </a:extLst>
          </p:cNvPr>
          <p:cNvSpPr txBox="1"/>
          <p:nvPr/>
        </p:nvSpPr>
        <p:spPr>
          <a:xfrm>
            <a:off x="1119352" y="4083269"/>
            <a:ext cx="184731" cy="369332"/>
          </a:xfrm>
          <a:prstGeom prst="rect">
            <a:avLst/>
          </a:prstGeom>
          <a:noFill/>
        </p:spPr>
        <p:txBody>
          <a:bodyPr wrap="none" rtlCol="0">
            <a:spAutoFit/>
          </a:bodyPr>
          <a:lstStyle/>
          <a:p>
            <a:endParaRPr lang="en-US" dirty="0"/>
          </a:p>
        </p:txBody>
      </p:sp>
      <p:pic>
        <p:nvPicPr>
          <p:cNvPr id="7" name="Content Placeholder 6" descr="A diagram of a data processing process&#10;&#10;Description automatically generated">
            <a:extLst>
              <a:ext uri="{FF2B5EF4-FFF2-40B4-BE49-F238E27FC236}">
                <a16:creationId xmlns:a16="http://schemas.microsoft.com/office/drawing/2014/main" id="{DCC66F7A-1A73-4AD2-4186-18556B1EA76D}"/>
              </a:ext>
            </a:extLst>
          </p:cNvPr>
          <p:cNvPicPr>
            <a:picLocks noGrp="1" noChangeAspect="1"/>
          </p:cNvPicPr>
          <p:nvPr>
            <p:ph idx="1"/>
          </p:nvPr>
        </p:nvPicPr>
        <p:blipFill>
          <a:blip r:embed="rId2"/>
          <a:stretch>
            <a:fillRect/>
          </a:stretch>
        </p:blipFill>
        <p:spPr>
          <a:xfrm>
            <a:off x="609600" y="1446112"/>
            <a:ext cx="5403574" cy="5411888"/>
          </a:xfrm>
        </p:spPr>
      </p:pic>
      <p:sp>
        <p:nvSpPr>
          <p:cNvPr id="12" name="Oval 11">
            <a:extLst>
              <a:ext uri="{FF2B5EF4-FFF2-40B4-BE49-F238E27FC236}">
                <a16:creationId xmlns:a16="http://schemas.microsoft.com/office/drawing/2014/main" id="{972EF762-D9E2-D220-56A9-A71ABC457271}"/>
              </a:ext>
            </a:extLst>
          </p:cNvPr>
          <p:cNvSpPr/>
          <p:nvPr/>
        </p:nvSpPr>
        <p:spPr>
          <a:xfrm flipH="1">
            <a:off x="3311387" y="6034806"/>
            <a:ext cx="2603824" cy="5756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19835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5A7-168C-DF35-6876-7C74977902C2}"/>
              </a:ext>
            </a:extLst>
          </p:cNvPr>
          <p:cNvSpPr>
            <a:spLocks noGrp="1"/>
          </p:cNvSpPr>
          <p:nvPr>
            <p:ph type="title"/>
          </p:nvPr>
        </p:nvSpPr>
        <p:spPr>
          <a:xfrm>
            <a:off x="467711" y="-207892"/>
            <a:ext cx="10972800" cy="1325563"/>
          </a:xfrm>
        </p:spPr>
        <p:txBody>
          <a:bodyPr/>
          <a:lstStyle/>
          <a:p>
            <a:r>
              <a:rPr lang="en-US" dirty="0"/>
              <a:t>Methodology – </a:t>
            </a:r>
            <a:r>
              <a:rPr lang="en-US" u="sng" dirty="0">
                <a:solidFill>
                  <a:schemeClr val="accent3">
                    <a:lumMod val="75000"/>
                  </a:schemeClr>
                </a:solidFill>
              </a:rPr>
              <a:t>synthetic data evaluation</a:t>
            </a:r>
          </a:p>
        </p:txBody>
      </p:sp>
      <p:sp>
        <p:nvSpPr>
          <p:cNvPr id="11" name="TextBox 10">
            <a:extLst>
              <a:ext uri="{FF2B5EF4-FFF2-40B4-BE49-F238E27FC236}">
                <a16:creationId xmlns:a16="http://schemas.microsoft.com/office/drawing/2014/main" id="{94D9D201-8C2A-EEE3-8DD3-8888E553D296}"/>
              </a:ext>
            </a:extLst>
          </p:cNvPr>
          <p:cNvSpPr txBox="1"/>
          <p:nvPr/>
        </p:nvSpPr>
        <p:spPr>
          <a:xfrm>
            <a:off x="1119352" y="4083269"/>
            <a:ext cx="184731" cy="369332"/>
          </a:xfrm>
          <a:prstGeom prst="rect">
            <a:avLst/>
          </a:prstGeom>
          <a:noFill/>
        </p:spPr>
        <p:txBody>
          <a:bodyPr wrap="none" rtlCol="0">
            <a:spAutoFit/>
          </a:bodyPr>
          <a:lstStyle/>
          <a:p>
            <a:endParaRPr lang="en-US" dirty="0"/>
          </a:p>
        </p:txBody>
      </p:sp>
      <p:pic>
        <p:nvPicPr>
          <p:cNvPr id="5" name="Content Placeholder 4" descr="A diagram of a data flow&#10;&#10;Description automatically generated">
            <a:extLst>
              <a:ext uri="{FF2B5EF4-FFF2-40B4-BE49-F238E27FC236}">
                <a16:creationId xmlns:a16="http://schemas.microsoft.com/office/drawing/2014/main" id="{9B6DEA09-EF23-A617-6582-151069E9A408}"/>
              </a:ext>
            </a:extLst>
          </p:cNvPr>
          <p:cNvPicPr>
            <a:picLocks noChangeAspect="1"/>
          </p:cNvPicPr>
          <p:nvPr/>
        </p:nvPicPr>
        <p:blipFill>
          <a:blip r:embed="rId2"/>
          <a:stretch>
            <a:fillRect/>
          </a:stretch>
        </p:blipFill>
        <p:spPr>
          <a:xfrm>
            <a:off x="563671" y="1228977"/>
            <a:ext cx="10054281" cy="5495578"/>
          </a:xfrm>
          <a:prstGeom prst="rect">
            <a:avLst/>
          </a:prstGeom>
        </p:spPr>
      </p:pic>
      <p:sp>
        <p:nvSpPr>
          <p:cNvPr id="12" name="Oval 11">
            <a:extLst>
              <a:ext uri="{FF2B5EF4-FFF2-40B4-BE49-F238E27FC236}">
                <a16:creationId xmlns:a16="http://schemas.microsoft.com/office/drawing/2014/main" id="{972EF762-D9E2-D220-56A9-A71ABC457271}"/>
              </a:ext>
            </a:extLst>
          </p:cNvPr>
          <p:cNvSpPr/>
          <p:nvPr/>
        </p:nvSpPr>
        <p:spPr>
          <a:xfrm flipH="1" flipV="1">
            <a:off x="5991689" y="2267211"/>
            <a:ext cx="1436245" cy="66468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23100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table&#10;&#10;Description automatically generated">
            <a:extLst>
              <a:ext uri="{FF2B5EF4-FFF2-40B4-BE49-F238E27FC236}">
                <a16:creationId xmlns:a16="http://schemas.microsoft.com/office/drawing/2014/main" id="{30141A05-D1EC-907F-8024-66A80B0DB0E8}"/>
              </a:ext>
            </a:extLst>
          </p:cNvPr>
          <p:cNvPicPr>
            <a:picLocks noGrp="1" noChangeAspect="1"/>
          </p:cNvPicPr>
          <p:nvPr>
            <p:ph idx="1"/>
          </p:nvPr>
        </p:nvPicPr>
        <p:blipFill>
          <a:blip r:embed="rId2"/>
          <a:stretch>
            <a:fillRect/>
          </a:stretch>
        </p:blipFill>
        <p:spPr>
          <a:xfrm>
            <a:off x="705282" y="1533236"/>
            <a:ext cx="6672132" cy="4665530"/>
          </a:xfrm>
        </p:spPr>
      </p:pic>
      <p:sp>
        <p:nvSpPr>
          <p:cNvPr id="4" name="Title 1">
            <a:extLst>
              <a:ext uri="{FF2B5EF4-FFF2-40B4-BE49-F238E27FC236}">
                <a16:creationId xmlns:a16="http://schemas.microsoft.com/office/drawing/2014/main" id="{8CEC973B-206D-B06D-E5EE-C46FF2FE0E0B}"/>
              </a:ext>
            </a:extLst>
          </p:cNvPr>
          <p:cNvSpPr txBox="1">
            <a:spLocks/>
          </p:cNvSpPr>
          <p:nvPr/>
        </p:nvSpPr>
        <p:spPr>
          <a:xfrm>
            <a:off x="509391" y="-93570"/>
            <a:ext cx="10972800" cy="132556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dirty="0"/>
              <a:t>Methodology – </a:t>
            </a:r>
            <a:r>
              <a:rPr lang="en-US" u="sng" dirty="0">
                <a:solidFill>
                  <a:schemeClr val="accent3">
                    <a:lumMod val="75000"/>
                  </a:schemeClr>
                </a:solidFill>
              </a:rPr>
              <a:t>synthetic data evaluation</a:t>
            </a:r>
          </a:p>
        </p:txBody>
      </p:sp>
      <p:sp>
        <p:nvSpPr>
          <p:cNvPr id="7" name="Oval 6">
            <a:extLst>
              <a:ext uri="{FF2B5EF4-FFF2-40B4-BE49-F238E27FC236}">
                <a16:creationId xmlns:a16="http://schemas.microsoft.com/office/drawing/2014/main" id="{C4667F98-8F5E-FE61-75BC-17942FBFBAA5}"/>
              </a:ext>
            </a:extLst>
          </p:cNvPr>
          <p:cNvSpPr/>
          <p:nvPr/>
        </p:nvSpPr>
        <p:spPr>
          <a:xfrm flipH="1" flipV="1">
            <a:off x="3574165" y="3306871"/>
            <a:ext cx="1298460" cy="4544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Oval 7">
            <a:extLst>
              <a:ext uri="{FF2B5EF4-FFF2-40B4-BE49-F238E27FC236}">
                <a16:creationId xmlns:a16="http://schemas.microsoft.com/office/drawing/2014/main" id="{4EF0CD6F-5713-8DFD-611B-392F30E3FC33}"/>
              </a:ext>
            </a:extLst>
          </p:cNvPr>
          <p:cNvSpPr/>
          <p:nvPr/>
        </p:nvSpPr>
        <p:spPr>
          <a:xfrm flipH="1" flipV="1">
            <a:off x="2856041" y="5636712"/>
            <a:ext cx="1298459" cy="5620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338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5A7-168C-DF35-6876-7C74977902C2}"/>
              </a:ext>
            </a:extLst>
          </p:cNvPr>
          <p:cNvSpPr>
            <a:spLocks noGrp="1"/>
          </p:cNvSpPr>
          <p:nvPr>
            <p:ph type="title"/>
          </p:nvPr>
        </p:nvSpPr>
        <p:spPr>
          <a:xfrm>
            <a:off x="467711" y="-207892"/>
            <a:ext cx="10972800" cy="1325563"/>
          </a:xfrm>
        </p:spPr>
        <p:txBody>
          <a:bodyPr/>
          <a:lstStyle/>
          <a:p>
            <a:r>
              <a:rPr lang="en-US" dirty="0"/>
              <a:t>Methodology – </a:t>
            </a:r>
            <a:r>
              <a:rPr lang="en-US" u="sng" dirty="0">
                <a:solidFill>
                  <a:schemeClr val="accent3">
                    <a:lumMod val="75000"/>
                  </a:schemeClr>
                </a:solidFill>
              </a:rPr>
              <a:t>synthetic data evaluation</a:t>
            </a:r>
          </a:p>
        </p:txBody>
      </p:sp>
      <p:sp>
        <p:nvSpPr>
          <p:cNvPr id="11" name="TextBox 10">
            <a:extLst>
              <a:ext uri="{FF2B5EF4-FFF2-40B4-BE49-F238E27FC236}">
                <a16:creationId xmlns:a16="http://schemas.microsoft.com/office/drawing/2014/main" id="{94D9D201-8C2A-EEE3-8DD3-8888E553D296}"/>
              </a:ext>
            </a:extLst>
          </p:cNvPr>
          <p:cNvSpPr txBox="1"/>
          <p:nvPr/>
        </p:nvSpPr>
        <p:spPr>
          <a:xfrm>
            <a:off x="1119352" y="4083269"/>
            <a:ext cx="184731" cy="369332"/>
          </a:xfrm>
          <a:prstGeom prst="rect">
            <a:avLst/>
          </a:prstGeom>
          <a:noFill/>
        </p:spPr>
        <p:txBody>
          <a:bodyPr wrap="none" rtlCol="0">
            <a:spAutoFit/>
          </a:bodyPr>
          <a:lstStyle/>
          <a:p>
            <a:endParaRPr lang="en-US" dirty="0"/>
          </a:p>
        </p:txBody>
      </p:sp>
      <p:pic>
        <p:nvPicPr>
          <p:cNvPr id="5" name="Content Placeholder 4" descr="A diagram of a data flow&#10;&#10;Description automatically generated">
            <a:extLst>
              <a:ext uri="{FF2B5EF4-FFF2-40B4-BE49-F238E27FC236}">
                <a16:creationId xmlns:a16="http://schemas.microsoft.com/office/drawing/2014/main" id="{9B6DEA09-EF23-A617-6582-151069E9A408}"/>
              </a:ext>
            </a:extLst>
          </p:cNvPr>
          <p:cNvPicPr>
            <a:picLocks noChangeAspect="1"/>
          </p:cNvPicPr>
          <p:nvPr/>
        </p:nvPicPr>
        <p:blipFill>
          <a:blip r:embed="rId2"/>
          <a:stretch>
            <a:fillRect/>
          </a:stretch>
        </p:blipFill>
        <p:spPr>
          <a:xfrm>
            <a:off x="467711" y="1335480"/>
            <a:ext cx="10054281" cy="5495578"/>
          </a:xfrm>
          <a:prstGeom prst="rect">
            <a:avLst/>
          </a:prstGeom>
        </p:spPr>
      </p:pic>
      <p:sp>
        <p:nvSpPr>
          <p:cNvPr id="12" name="Oval 11">
            <a:extLst>
              <a:ext uri="{FF2B5EF4-FFF2-40B4-BE49-F238E27FC236}">
                <a16:creationId xmlns:a16="http://schemas.microsoft.com/office/drawing/2014/main" id="{972EF762-D9E2-D220-56A9-A71ABC457271}"/>
              </a:ext>
            </a:extLst>
          </p:cNvPr>
          <p:cNvSpPr/>
          <p:nvPr/>
        </p:nvSpPr>
        <p:spPr>
          <a:xfrm flipH="1" flipV="1">
            <a:off x="5954111" y="3495425"/>
            <a:ext cx="2168328" cy="7725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53374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of numbers with black text&#10;&#10;Description automatically generated with medium confidence">
            <a:extLst>
              <a:ext uri="{FF2B5EF4-FFF2-40B4-BE49-F238E27FC236}">
                <a16:creationId xmlns:a16="http://schemas.microsoft.com/office/drawing/2014/main" id="{D5553D8F-8D19-9316-B6DD-DC65C73A2790}"/>
              </a:ext>
            </a:extLst>
          </p:cNvPr>
          <p:cNvPicPr>
            <a:picLocks noGrp="1" noChangeAspect="1"/>
          </p:cNvPicPr>
          <p:nvPr>
            <p:ph idx="1"/>
          </p:nvPr>
        </p:nvPicPr>
        <p:blipFill>
          <a:blip r:embed="rId2"/>
          <a:stretch>
            <a:fillRect/>
          </a:stretch>
        </p:blipFill>
        <p:spPr>
          <a:xfrm>
            <a:off x="852950" y="1995402"/>
            <a:ext cx="7018303" cy="4271262"/>
          </a:xfrm>
        </p:spPr>
      </p:pic>
      <p:sp>
        <p:nvSpPr>
          <p:cNvPr id="2" name="Title 1">
            <a:extLst>
              <a:ext uri="{FF2B5EF4-FFF2-40B4-BE49-F238E27FC236}">
                <a16:creationId xmlns:a16="http://schemas.microsoft.com/office/drawing/2014/main" id="{D8B787B3-CCC5-AF98-053E-BFB9356B7E01}"/>
              </a:ext>
            </a:extLst>
          </p:cNvPr>
          <p:cNvSpPr>
            <a:spLocks noGrp="1"/>
          </p:cNvSpPr>
          <p:nvPr>
            <p:ph type="title"/>
          </p:nvPr>
        </p:nvSpPr>
        <p:spPr>
          <a:xfrm>
            <a:off x="609600" y="465979"/>
            <a:ext cx="10972800" cy="1325563"/>
          </a:xfrm>
        </p:spPr>
        <p:txBody>
          <a:bodyPr/>
          <a:lstStyle/>
          <a:p>
            <a:r>
              <a:rPr lang="en-US" dirty="0"/>
              <a:t>Findings - utility </a:t>
            </a:r>
          </a:p>
        </p:txBody>
      </p:sp>
      <p:sp>
        <p:nvSpPr>
          <p:cNvPr id="6" name="Oval 5">
            <a:extLst>
              <a:ext uri="{FF2B5EF4-FFF2-40B4-BE49-F238E27FC236}">
                <a16:creationId xmlns:a16="http://schemas.microsoft.com/office/drawing/2014/main" id="{0071D8F4-9FC3-EB2D-A016-4AF1D946654D}"/>
              </a:ext>
            </a:extLst>
          </p:cNvPr>
          <p:cNvSpPr/>
          <p:nvPr/>
        </p:nvSpPr>
        <p:spPr>
          <a:xfrm>
            <a:off x="3436884" y="3429000"/>
            <a:ext cx="3470544" cy="43866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584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5A7-168C-DF35-6876-7C74977902C2}"/>
              </a:ext>
            </a:extLst>
          </p:cNvPr>
          <p:cNvSpPr>
            <a:spLocks noGrp="1"/>
          </p:cNvSpPr>
          <p:nvPr>
            <p:ph type="title"/>
          </p:nvPr>
        </p:nvSpPr>
        <p:spPr>
          <a:xfrm>
            <a:off x="467711" y="-207892"/>
            <a:ext cx="10972800" cy="1325563"/>
          </a:xfrm>
        </p:spPr>
        <p:txBody>
          <a:bodyPr/>
          <a:lstStyle/>
          <a:p>
            <a:r>
              <a:rPr lang="en-US" dirty="0"/>
              <a:t>Methodology – </a:t>
            </a:r>
            <a:r>
              <a:rPr lang="en-US" u="sng" dirty="0">
                <a:solidFill>
                  <a:schemeClr val="accent3">
                    <a:lumMod val="75000"/>
                  </a:schemeClr>
                </a:solidFill>
              </a:rPr>
              <a:t>synthetic data evaluation</a:t>
            </a:r>
          </a:p>
        </p:txBody>
      </p:sp>
      <p:sp>
        <p:nvSpPr>
          <p:cNvPr id="11" name="TextBox 10">
            <a:extLst>
              <a:ext uri="{FF2B5EF4-FFF2-40B4-BE49-F238E27FC236}">
                <a16:creationId xmlns:a16="http://schemas.microsoft.com/office/drawing/2014/main" id="{94D9D201-8C2A-EEE3-8DD3-8888E553D296}"/>
              </a:ext>
            </a:extLst>
          </p:cNvPr>
          <p:cNvSpPr txBox="1"/>
          <p:nvPr/>
        </p:nvSpPr>
        <p:spPr>
          <a:xfrm>
            <a:off x="1119352" y="4083269"/>
            <a:ext cx="184731" cy="369332"/>
          </a:xfrm>
          <a:prstGeom prst="rect">
            <a:avLst/>
          </a:prstGeom>
          <a:noFill/>
        </p:spPr>
        <p:txBody>
          <a:bodyPr wrap="none" rtlCol="0">
            <a:spAutoFit/>
          </a:bodyPr>
          <a:lstStyle/>
          <a:p>
            <a:endParaRPr lang="en-US" dirty="0"/>
          </a:p>
        </p:txBody>
      </p:sp>
      <p:pic>
        <p:nvPicPr>
          <p:cNvPr id="5" name="Content Placeholder 4" descr="A diagram of a data flow&#10;&#10;Description automatically generated">
            <a:extLst>
              <a:ext uri="{FF2B5EF4-FFF2-40B4-BE49-F238E27FC236}">
                <a16:creationId xmlns:a16="http://schemas.microsoft.com/office/drawing/2014/main" id="{9B6DEA09-EF23-A617-6582-151069E9A408}"/>
              </a:ext>
            </a:extLst>
          </p:cNvPr>
          <p:cNvPicPr>
            <a:picLocks noChangeAspect="1"/>
          </p:cNvPicPr>
          <p:nvPr/>
        </p:nvPicPr>
        <p:blipFill>
          <a:blip r:embed="rId2"/>
          <a:stretch>
            <a:fillRect/>
          </a:stretch>
        </p:blipFill>
        <p:spPr>
          <a:xfrm>
            <a:off x="926970" y="1362422"/>
            <a:ext cx="10054281" cy="5495578"/>
          </a:xfrm>
          <a:prstGeom prst="rect">
            <a:avLst/>
          </a:prstGeom>
        </p:spPr>
      </p:pic>
      <p:sp>
        <p:nvSpPr>
          <p:cNvPr id="12" name="Oval 11">
            <a:extLst>
              <a:ext uri="{FF2B5EF4-FFF2-40B4-BE49-F238E27FC236}">
                <a16:creationId xmlns:a16="http://schemas.microsoft.com/office/drawing/2014/main" id="{972EF762-D9E2-D220-56A9-A71ABC457271}"/>
              </a:ext>
            </a:extLst>
          </p:cNvPr>
          <p:cNvSpPr/>
          <p:nvPr/>
        </p:nvSpPr>
        <p:spPr>
          <a:xfrm flipH="1" flipV="1">
            <a:off x="6385034" y="4766933"/>
            <a:ext cx="1624986" cy="7725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3837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BFB37-1183-7F02-694B-E518232B4E07}"/>
              </a:ext>
            </a:extLst>
          </p:cNvPr>
          <p:cNvSpPr>
            <a:spLocks noGrp="1"/>
          </p:cNvSpPr>
          <p:nvPr>
            <p:ph type="title"/>
          </p:nvPr>
        </p:nvSpPr>
        <p:spPr>
          <a:xfrm>
            <a:off x="609600" y="152034"/>
            <a:ext cx="10972800" cy="1325563"/>
          </a:xfrm>
        </p:spPr>
        <p:txBody>
          <a:bodyPr/>
          <a:lstStyle/>
          <a:p>
            <a:r>
              <a:rPr lang="en-US" dirty="0"/>
              <a:t>Findings – privacy </a:t>
            </a:r>
          </a:p>
        </p:txBody>
      </p:sp>
      <p:pic>
        <p:nvPicPr>
          <p:cNvPr id="5" name="Content Placeholder 4" descr="A table of data with numbers and a number&#10;&#10;Description automatically generated with medium confidence">
            <a:extLst>
              <a:ext uri="{FF2B5EF4-FFF2-40B4-BE49-F238E27FC236}">
                <a16:creationId xmlns:a16="http://schemas.microsoft.com/office/drawing/2014/main" id="{52C0679C-3AE7-38B2-301C-C33E54404273}"/>
              </a:ext>
            </a:extLst>
          </p:cNvPr>
          <p:cNvPicPr>
            <a:picLocks noGrp="1" noChangeAspect="1"/>
          </p:cNvPicPr>
          <p:nvPr>
            <p:ph idx="1"/>
          </p:nvPr>
        </p:nvPicPr>
        <p:blipFill>
          <a:blip r:embed="rId2"/>
          <a:stretch>
            <a:fillRect/>
          </a:stretch>
        </p:blipFill>
        <p:spPr>
          <a:xfrm>
            <a:off x="762118" y="1649413"/>
            <a:ext cx="6343018" cy="4451787"/>
          </a:xfrm>
        </p:spPr>
      </p:pic>
      <p:pic>
        <p:nvPicPr>
          <p:cNvPr id="7" name="Picture 6">
            <a:extLst>
              <a:ext uri="{FF2B5EF4-FFF2-40B4-BE49-F238E27FC236}">
                <a16:creationId xmlns:a16="http://schemas.microsoft.com/office/drawing/2014/main" id="{EEC4262D-BD07-0F5B-F460-471248A3A1C9}"/>
              </a:ext>
            </a:extLst>
          </p:cNvPr>
          <p:cNvPicPr>
            <a:picLocks noChangeAspect="1"/>
          </p:cNvPicPr>
          <p:nvPr/>
        </p:nvPicPr>
        <p:blipFill>
          <a:blip r:embed="rId3"/>
          <a:stretch>
            <a:fillRect/>
          </a:stretch>
        </p:blipFill>
        <p:spPr>
          <a:xfrm>
            <a:off x="762118" y="6025792"/>
            <a:ext cx="6343018" cy="680174"/>
          </a:xfrm>
          <a:prstGeom prst="rect">
            <a:avLst/>
          </a:prstGeom>
        </p:spPr>
      </p:pic>
      <p:sp>
        <p:nvSpPr>
          <p:cNvPr id="8" name="Oval 7">
            <a:extLst>
              <a:ext uri="{FF2B5EF4-FFF2-40B4-BE49-F238E27FC236}">
                <a16:creationId xmlns:a16="http://schemas.microsoft.com/office/drawing/2014/main" id="{CBAF85E5-82DD-6F46-DA1E-3A34C6EF5376}"/>
              </a:ext>
            </a:extLst>
          </p:cNvPr>
          <p:cNvSpPr/>
          <p:nvPr/>
        </p:nvSpPr>
        <p:spPr>
          <a:xfrm>
            <a:off x="2384855" y="4905633"/>
            <a:ext cx="4720281" cy="3956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762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ED26-DACE-F1EB-764E-70E9B034C681}"/>
              </a:ext>
            </a:extLst>
          </p:cNvPr>
          <p:cNvSpPr>
            <a:spLocks noGrp="1"/>
          </p:cNvSpPr>
          <p:nvPr>
            <p:ph type="title"/>
          </p:nvPr>
        </p:nvSpPr>
        <p:spPr>
          <a:xfrm>
            <a:off x="609600" y="65536"/>
            <a:ext cx="10972800" cy="1325563"/>
          </a:xfrm>
        </p:spPr>
        <p:txBody>
          <a:bodyPr/>
          <a:lstStyle/>
          <a:p>
            <a:r>
              <a:rPr lang="en-US" dirty="0"/>
              <a:t>Findings – privacy </a:t>
            </a:r>
          </a:p>
        </p:txBody>
      </p:sp>
      <p:pic>
        <p:nvPicPr>
          <p:cNvPr id="5" name="Content Placeholder 4" descr="A table with numbers and a number of objects&#10;&#10;Description automatically generated">
            <a:extLst>
              <a:ext uri="{FF2B5EF4-FFF2-40B4-BE49-F238E27FC236}">
                <a16:creationId xmlns:a16="http://schemas.microsoft.com/office/drawing/2014/main" id="{47167DA1-16BD-C4B2-0D5B-DC2A98A8F434}"/>
              </a:ext>
            </a:extLst>
          </p:cNvPr>
          <p:cNvPicPr>
            <a:picLocks noGrp="1" noChangeAspect="1"/>
          </p:cNvPicPr>
          <p:nvPr>
            <p:ph idx="1"/>
          </p:nvPr>
        </p:nvPicPr>
        <p:blipFill>
          <a:blip r:embed="rId2"/>
          <a:stretch>
            <a:fillRect/>
          </a:stretch>
        </p:blipFill>
        <p:spPr>
          <a:xfrm>
            <a:off x="763530" y="1587629"/>
            <a:ext cx="7284838" cy="4917923"/>
          </a:xfrm>
        </p:spPr>
      </p:pic>
      <p:sp>
        <p:nvSpPr>
          <p:cNvPr id="6" name="Oval 5">
            <a:extLst>
              <a:ext uri="{FF2B5EF4-FFF2-40B4-BE49-F238E27FC236}">
                <a16:creationId xmlns:a16="http://schemas.microsoft.com/office/drawing/2014/main" id="{C1E45381-45D2-8F38-5FFC-FD9B763A4544}"/>
              </a:ext>
            </a:extLst>
          </p:cNvPr>
          <p:cNvSpPr/>
          <p:nvPr/>
        </p:nvSpPr>
        <p:spPr>
          <a:xfrm>
            <a:off x="763530" y="4843849"/>
            <a:ext cx="7284838" cy="42652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16C4F08-BCA3-2D3E-0E58-4556719C5EAE}"/>
              </a:ext>
            </a:extLst>
          </p:cNvPr>
          <p:cNvSpPr/>
          <p:nvPr/>
        </p:nvSpPr>
        <p:spPr>
          <a:xfrm>
            <a:off x="609600" y="6104238"/>
            <a:ext cx="7607643" cy="4013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7432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4F4D1-DA93-B759-AD67-12197C2DF158}"/>
              </a:ext>
            </a:extLst>
          </p:cNvPr>
          <p:cNvSpPr>
            <a:spLocks noGrp="1"/>
          </p:cNvSpPr>
          <p:nvPr>
            <p:ph type="title"/>
          </p:nvPr>
        </p:nvSpPr>
        <p:spPr/>
        <p:txBody>
          <a:bodyPr>
            <a:normAutofit fontScale="90000"/>
          </a:bodyPr>
          <a:lstStyle/>
          <a:p>
            <a:r>
              <a:rPr lang="en-US" dirty="0"/>
              <a:t>Customized data generation for different LA scenarios</a:t>
            </a:r>
          </a:p>
        </p:txBody>
      </p:sp>
      <p:sp>
        <p:nvSpPr>
          <p:cNvPr id="3" name="Content Placeholder 2">
            <a:extLst>
              <a:ext uri="{FF2B5EF4-FFF2-40B4-BE49-F238E27FC236}">
                <a16:creationId xmlns:a16="http://schemas.microsoft.com/office/drawing/2014/main" id="{2F8D7890-4FA4-1C68-817C-4764FC9F38CF}"/>
              </a:ext>
            </a:extLst>
          </p:cNvPr>
          <p:cNvSpPr>
            <a:spLocks noGrp="1"/>
          </p:cNvSpPr>
          <p:nvPr>
            <p:ph idx="1"/>
          </p:nvPr>
        </p:nvSpPr>
        <p:spPr/>
        <p:txBody>
          <a:bodyPr/>
          <a:lstStyle/>
          <a:p>
            <a:pPr marL="514350" indent="-514350">
              <a:buAutoNum type="romanLcParenR"/>
            </a:pPr>
            <a:r>
              <a:rPr lang="en-US" dirty="0"/>
              <a:t>relatively balanced demand for resemblance, utility, and privacy, where the performance of each dimension is equally weighted, such as the case of an independent LA researcher who wants to equally cover all dimensions; </a:t>
            </a:r>
          </a:p>
          <a:p>
            <a:pPr marL="514350" indent="-514350">
              <a:buAutoNum type="romanLcParenR"/>
            </a:pPr>
            <a:r>
              <a:rPr lang="en-US" dirty="0"/>
              <a:t>high demand for utility and resemblance but little demand for privacy, such as in the context of an internal audit in an educational institution</a:t>
            </a:r>
          </a:p>
          <a:p>
            <a:pPr marL="514350" indent="-514350">
              <a:buAutoNum type="romanLcParenR"/>
            </a:pPr>
            <a:r>
              <a:rPr lang="en-US" dirty="0"/>
              <a:t>low demand for utility but high demand for privacy, such as share dataset across country/region </a:t>
            </a:r>
          </a:p>
        </p:txBody>
      </p:sp>
    </p:spTree>
    <p:extLst>
      <p:ext uri="{BB962C8B-B14F-4D97-AF65-F5344CB8AC3E}">
        <p14:creationId xmlns:p14="http://schemas.microsoft.com/office/powerpoint/2010/main" val="4113344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5CD9-9C0C-7CED-D76A-0055DBA553B0}"/>
              </a:ext>
            </a:extLst>
          </p:cNvPr>
          <p:cNvSpPr>
            <a:spLocks noGrp="1"/>
          </p:cNvSpPr>
          <p:nvPr>
            <p:ph type="title"/>
          </p:nvPr>
        </p:nvSpPr>
        <p:spPr>
          <a:xfrm>
            <a:off x="520699" y="241995"/>
            <a:ext cx="10972800" cy="1325563"/>
          </a:xfrm>
        </p:spPr>
        <p:txBody>
          <a:bodyPr/>
          <a:lstStyle/>
          <a:p>
            <a:r>
              <a:rPr lang="en-US" dirty="0"/>
              <a:t>Authors</a:t>
            </a:r>
          </a:p>
        </p:txBody>
      </p:sp>
      <p:sp>
        <p:nvSpPr>
          <p:cNvPr id="3" name="Content Placeholder 2">
            <a:extLst>
              <a:ext uri="{FF2B5EF4-FFF2-40B4-BE49-F238E27FC236}">
                <a16:creationId xmlns:a16="http://schemas.microsoft.com/office/drawing/2014/main" id="{3E37AD95-332A-FB30-2ADD-624D9FCF33FA}"/>
              </a:ext>
            </a:extLst>
          </p:cNvPr>
          <p:cNvSpPr>
            <a:spLocks noGrp="1"/>
          </p:cNvSpPr>
          <p:nvPr>
            <p:ph idx="1"/>
          </p:nvPr>
        </p:nvSpPr>
        <p:spPr>
          <a:xfrm>
            <a:off x="520700" y="4529231"/>
            <a:ext cx="2736067" cy="1270981"/>
          </a:xfrm>
        </p:spPr>
        <p:txBody>
          <a:bodyPr>
            <a:noAutofit/>
          </a:bodyPr>
          <a:lstStyle/>
          <a:p>
            <a:r>
              <a:rPr lang="en-US" sz="1200" dirty="0" err="1"/>
              <a:t>Qinyi</a:t>
            </a:r>
            <a:r>
              <a:rPr lang="en-US" sz="1200" dirty="0"/>
              <a:t> Liu  </a:t>
            </a:r>
          </a:p>
          <a:p>
            <a:r>
              <a:rPr lang="en-US" sz="1200" dirty="0"/>
              <a:t>Centre for the Science of Learning &amp; Technology (SLATE), University of Bergen, Norway </a:t>
            </a:r>
          </a:p>
          <a:p>
            <a:r>
              <a:rPr lang="en-US" sz="1200" dirty="0">
                <a:hlinkClick r:id="rId2"/>
              </a:rPr>
              <a:t>qinyi.liu@uib.no</a:t>
            </a:r>
            <a:r>
              <a:rPr lang="en-US" sz="1200" dirty="0"/>
              <a:t> </a:t>
            </a:r>
          </a:p>
        </p:txBody>
      </p:sp>
      <p:pic>
        <p:nvPicPr>
          <p:cNvPr id="5" name="Picture 4" descr="A person with long hair wearing glasses&#10;&#10;Description automatically generated">
            <a:extLst>
              <a:ext uri="{FF2B5EF4-FFF2-40B4-BE49-F238E27FC236}">
                <a16:creationId xmlns:a16="http://schemas.microsoft.com/office/drawing/2014/main" id="{A4CBF896-B4C3-8727-2702-602642778FC3}"/>
              </a:ext>
            </a:extLst>
          </p:cNvPr>
          <p:cNvPicPr>
            <a:picLocks noChangeAspect="1"/>
          </p:cNvPicPr>
          <p:nvPr/>
        </p:nvPicPr>
        <p:blipFill>
          <a:blip r:embed="rId3"/>
          <a:stretch>
            <a:fillRect/>
          </a:stretch>
        </p:blipFill>
        <p:spPr>
          <a:xfrm>
            <a:off x="694611" y="2103733"/>
            <a:ext cx="1360755" cy="1904066"/>
          </a:xfrm>
          <a:prstGeom prst="rect">
            <a:avLst/>
          </a:prstGeom>
        </p:spPr>
      </p:pic>
      <p:pic>
        <p:nvPicPr>
          <p:cNvPr id="9" name="Picture 8" descr="A person smiling at the camera&#10;&#10;Description automatically generated">
            <a:extLst>
              <a:ext uri="{FF2B5EF4-FFF2-40B4-BE49-F238E27FC236}">
                <a16:creationId xmlns:a16="http://schemas.microsoft.com/office/drawing/2014/main" id="{4DF48CD1-3103-99C9-A624-03FD1310DA3B}"/>
              </a:ext>
            </a:extLst>
          </p:cNvPr>
          <p:cNvPicPr>
            <a:picLocks noChangeAspect="1"/>
          </p:cNvPicPr>
          <p:nvPr/>
        </p:nvPicPr>
        <p:blipFill>
          <a:blip r:embed="rId4"/>
          <a:stretch>
            <a:fillRect/>
          </a:stretch>
        </p:blipFill>
        <p:spPr>
          <a:xfrm>
            <a:off x="6769556" y="2088990"/>
            <a:ext cx="1444829" cy="1937639"/>
          </a:xfrm>
          <a:prstGeom prst="rect">
            <a:avLst/>
          </a:prstGeom>
        </p:spPr>
      </p:pic>
      <p:pic>
        <p:nvPicPr>
          <p:cNvPr id="11" name="Picture 10" descr="A person with a beard and mustache&#10;&#10;Description automatically generated">
            <a:extLst>
              <a:ext uri="{FF2B5EF4-FFF2-40B4-BE49-F238E27FC236}">
                <a16:creationId xmlns:a16="http://schemas.microsoft.com/office/drawing/2014/main" id="{E8A7FB4A-0E2D-0981-A595-0D8BD8B9ECA3}"/>
              </a:ext>
            </a:extLst>
          </p:cNvPr>
          <p:cNvPicPr>
            <a:picLocks noChangeAspect="1"/>
          </p:cNvPicPr>
          <p:nvPr/>
        </p:nvPicPr>
        <p:blipFill>
          <a:blip r:embed="rId5"/>
          <a:stretch>
            <a:fillRect/>
          </a:stretch>
        </p:blipFill>
        <p:spPr>
          <a:xfrm>
            <a:off x="3548633" y="2088990"/>
            <a:ext cx="1873813" cy="1918809"/>
          </a:xfrm>
          <a:prstGeom prst="rect">
            <a:avLst/>
          </a:prstGeom>
        </p:spPr>
      </p:pic>
      <p:sp>
        <p:nvSpPr>
          <p:cNvPr id="12" name="Content Placeholder 2">
            <a:extLst>
              <a:ext uri="{FF2B5EF4-FFF2-40B4-BE49-F238E27FC236}">
                <a16:creationId xmlns:a16="http://schemas.microsoft.com/office/drawing/2014/main" id="{72982430-635E-A8CE-9B3D-73F83BD36AA3}"/>
              </a:ext>
            </a:extLst>
          </p:cNvPr>
          <p:cNvSpPr txBox="1">
            <a:spLocks/>
          </p:cNvSpPr>
          <p:nvPr/>
        </p:nvSpPr>
        <p:spPr>
          <a:xfrm>
            <a:off x="3368222" y="4529232"/>
            <a:ext cx="2847522" cy="946624"/>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Mohammad Khalil  </a:t>
            </a:r>
          </a:p>
          <a:p>
            <a:r>
              <a:rPr lang="en-US" sz="1200" dirty="0"/>
              <a:t>Centre for the Science of Learning &amp; Technology (SLATE), University of Bergen, Norway </a:t>
            </a:r>
          </a:p>
          <a:p>
            <a:r>
              <a:rPr lang="en-US" sz="1200" dirty="0">
                <a:hlinkClick r:id="rId6"/>
              </a:rPr>
              <a:t>mohammad.khalil@uib.no</a:t>
            </a:r>
            <a:endParaRPr lang="en-US" sz="1200" dirty="0"/>
          </a:p>
          <a:p>
            <a:endParaRPr lang="en-US" sz="1200" dirty="0"/>
          </a:p>
          <a:p>
            <a:endParaRPr lang="en-US" sz="1200" dirty="0"/>
          </a:p>
        </p:txBody>
      </p:sp>
      <p:sp>
        <p:nvSpPr>
          <p:cNvPr id="13" name="Content Placeholder 2">
            <a:extLst>
              <a:ext uri="{FF2B5EF4-FFF2-40B4-BE49-F238E27FC236}">
                <a16:creationId xmlns:a16="http://schemas.microsoft.com/office/drawing/2014/main" id="{5704C5BB-9624-820D-4402-063197C60EC8}"/>
              </a:ext>
            </a:extLst>
          </p:cNvPr>
          <p:cNvSpPr txBox="1">
            <a:spLocks/>
          </p:cNvSpPr>
          <p:nvPr/>
        </p:nvSpPr>
        <p:spPr>
          <a:xfrm>
            <a:off x="6734628" y="4529232"/>
            <a:ext cx="2847522" cy="1060039"/>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err="1"/>
              <a:t>Ronas</a:t>
            </a:r>
            <a:r>
              <a:rPr lang="en-US" sz="1200" dirty="0"/>
              <a:t> Shakya </a:t>
            </a:r>
          </a:p>
          <a:p>
            <a:r>
              <a:rPr lang="en-US" sz="1200" dirty="0"/>
              <a:t>Centre for the Science of Learning &amp; Technology (SLATE), University of Bergen, Norway </a:t>
            </a:r>
          </a:p>
          <a:p>
            <a:r>
              <a:rPr lang="en-US" sz="1200" dirty="0">
                <a:hlinkClick r:id="rId7"/>
              </a:rPr>
              <a:t>ronas.shakya@uib.no</a:t>
            </a:r>
            <a:endParaRPr lang="en-US" sz="1200" dirty="0"/>
          </a:p>
          <a:p>
            <a:endParaRPr lang="en-US" sz="1200" dirty="0"/>
          </a:p>
        </p:txBody>
      </p:sp>
      <p:sp>
        <p:nvSpPr>
          <p:cNvPr id="14" name="Content Placeholder 2">
            <a:extLst>
              <a:ext uri="{FF2B5EF4-FFF2-40B4-BE49-F238E27FC236}">
                <a16:creationId xmlns:a16="http://schemas.microsoft.com/office/drawing/2014/main" id="{707F9CE6-D076-988B-E6D8-E7F926DFCF45}"/>
              </a:ext>
            </a:extLst>
          </p:cNvPr>
          <p:cNvSpPr txBox="1">
            <a:spLocks/>
          </p:cNvSpPr>
          <p:nvPr/>
        </p:nvSpPr>
        <p:spPr>
          <a:xfrm>
            <a:off x="9446078" y="4474649"/>
            <a:ext cx="2847522" cy="1325563"/>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Jelena Jovanovic </a:t>
            </a:r>
          </a:p>
          <a:p>
            <a:r>
              <a:rPr lang="en-US" sz="1200" dirty="0"/>
              <a:t>University of Belgrade, Serbia and Centre for the Science of Learning &amp; Technology (SLATE), University of Bergen, </a:t>
            </a:r>
            <a:r>
              <a:rPr lang="en-US" sz="1200" dirty="0" err="1"/>
              <a:t>Nnorway</a:t>
            </a:r>
            <a:r>
              <a:rPr lang="en-US" sz="1200" dirty="0"/>
              <a:t> </a:t>
            </a:r>
          </a:p>
          <a:p>
            <a:r>
              <a:rPr lang="en-US" sz="1200" dirty="0">
                <a:hlinkClick r:id="rId8"/>
              </a:rPr>
              <a:t>jelena.jovanovic@uib.no</a:t>
            </a:r>
            <a:endParaRPr lang="en-US" sz="1200" dirty="0"/>
          </a:p>
          <a:p>
            <a:r>
              <a:rPr lang="en-US" sz="1200" dirty="0"/>
              <a:t> </a:t>
            </a:r>
          </a:p>
        </p:txBody>
      </p:sp>
      <p:pic>
        <p:nvPicPr>
          <p:cNvPr id="6" name="Picture 5" descr="A person wearing glasses and a pink shirt&#10;&#10;Description automatically generated">
            <a:extLst>
              <a:ext uri="{FF2B5EF4-FFF2-40B4-BE49-F238E27FC236}">
                <a16:creationId xmlns:a16="http://schemas.microsoft.com/office/drawing/2014/main" id="{38ABEC5A-16DF-F6D9-4350-668EC8F11C50}"/>
              </a:ext>
            </a:extLst>
          </p:cNvPr>
          <p:cNvPicPr>
            <a:picLocks noChangeAspect="1"/>
          </p:cNvPicPr>
          <p:nvPr/>
        </p:nvPicPr>
        <p:blipFill>
          <a:blip r:embed="rId9"/>
          <a:stretch>
            <a:fillRect/>
          </a:stretch>
        </p:blipFill>
        <p:spPr>
          <a:xfrm>
            <a:off x="9582150" y="2047907"/>
            <a:ext cx="1565113" cy="1891811"/>
          </a:xfrm>
          <a:prstGeom prst="rect">
            <a:avLst/>
          </a:prstGeom>
        </p:spPr>
      </p:pic>
    </p:spTree>
    <p:extLst>
      <p:ext uri="{BB962C8B-B14F-4D97-AF65-F5344CB8AC3E}">
        <p14:creationId xmlns:p14="http://schemas.microsoft.com/office/powerpoint/2010/main" val="3955888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91B5-AA08-1496-E104-D55C5946BBC1}"/>
              </a:ext>
            </a:extLst>
          </p:cNvPr>
          <p:cNvSpPr>
            <a:spLocks noGrp="1"/>
          </p:cNvSpPr>
          <p:nvPr>
            <p:ph type="title"/>
          </p:nvPr>
        </p:nvSpPr>
        <p:spPr/>
        <p:txBody>
          <a:bodyPr>
            <a:normAutofit fontScale="90000"/>
          </a:bodyPr>
          <a:lstStyle/>
          <a:p>
            <a:r>
              <a:rPr lang="en-US" dirty="0"/>
              <a:t>Customized data generation for different LA scenarios</a:t>
            </a:r>
          </a:p>
        </p:txBody>
      </p:sp>
      <p:pic>
        <p:nvPicPr>
          <p:cNvPr id="5" name="Content Placeholder 4" descr="A diagram of a company&#10;&#10;Description automatically generated with medium confidence">
            <a:extLst>
              <a:ext uri="{FF2B5EF4-FFF2-40B4-BE49-F238E27FC236}">
                <a16:creationId xmlns:a16="http://schemas.microsoft.com/office/drawing/2014/main" id="{BD9EBD7C-B71C-1A27-BE17-B92826F0AAAD}"/>
              </a:ext>
            </a:extLst>
          </p:cNvPr>
          <p:cNvPicPr>
            <a:picLocks noGrp="1" noChangeAspect="1"/>
          </p:cNvPicPr>
          <p:nvPr>
            <p:ph idx="1"/>
          </p:nvPr>
        </p:nvPicPr>
        <p:blipFill>
          <a:blip r:embed="rId2"/>
          <a:stretch>
            <a:fillRect/>
          </a:stretch>
        </p:blipFill>
        <p:spPr>
          <a:xfrm>
            <a:off x="843349" y="2032600"/>
            <a:ext cx="8214153" cy="4425891"/>
          </a:xfrm>
        </p:spPr>
      </p:pic>
    </p:spTree>
    <p:extLst>
      <p:ext uri="{BB962C8B-B14F-4D97-AF65-F5344CB8AC3E}">
        <p14:creationId xmlns:p14="http://schemas.microsoft.com/office/powerpoint/2010/main" val="4065941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5B7D-0576-8BAA-2083-320E1AA39AAB}"/>
              </a:ext>
            </a:extLst>
          </p:cNvPr>
          <p:cNvSpPr>
            <a:spLocks noGrp="1"/>
          </p:cNvSpPr>
          <p:nvPr>
            <p:ph type="title"/>
          </p:nvPr>
        </p:nvSpPr>
        <p:spPr/>
        <p:txBody>
          <a:bodyPr/>
          <a:lstStyle/>
          <a:p>
            <a:r>
              <a:rPr lang="en-US" dirty="0"/>
              <a:t>Limitations </a:t>
            </a:r>
          </a:p>
        </p:txBody>
      </p:sp>
      <p:sp>
        <p:nvSpPr>
          <p:cNvPr id="3" name="Content Placeholder 2">
            <a:extLst>
              <a:ext uri="{FF2B5EF4-FFF2-40B4-BE49-F238E27FC236}">
                <a16:creationId xmlns:a16="http://schemas.microsoft.com/office/drawing/2014/main" id="{C9A2CEE5-816F-DF7E-C2EE-C181459C855D}"/>
              </a:ext>
            </a:extLst>
          </p:cNvPr>
          <p:cNvSpPr>
            <a:spLocks noGrp="1"/>
          </p:cNvSpPr>
          <p:nvPr>
            <p:ph idx="1"/>
          </p:nvPr>
        </p:nvSpPr>
        <p:spPr/>
        <p:txBody>
          <a:bodyPr/>
          <a:lstStyle/>
          <a:p>
            <a:pPr marL="457200" indent="-457200">
              <a:buAutoNum type="arabicPeriod"/>
            </a:pPr>
            <a:r>
              <a:rPr lang="en-US" dirty="0"/>
              <a:t>There are a variety of measures that can be used for each of the examined synthetic data dimensions. Due to the time restrictions, we only tested some of them.</a:t>
            </a:r>
          </a:p>
          <a:p>
            <a:pPr marL="457200" indent="-457200">
              <a:buAutoNum type="arabicPeriod"/>
            </a:pPr>
            <a:endParaRPr lang="en-US" dirty="0"/>
          </a:p>
          <a:p>
            <a:pPr marL="457200" indent="-457200">
              <a:buAutoNum type="arabicPeriod"/>
            </a:pPr>
            <a:r>
              <a:rPr lang="en-US" dirty="0"/>
              <a:t>data type and size of examined datasets is limited. E.g. time series data, dataset with 10K, 100K rows.</a:t>
            </a:r>
          </a:p>
          <a:p>
            <a:pPr marL="457200" indent="-457200">
              <a:buAutoNum type="arabicPeriod"/>
            </a:pPr>
            <a:endParaRPr lang="en-US" dirty="0"/>
          </a:p>
        </p:txBody>
      </p:sp>
    </p:spTree>
    <p:extLst>
      <p:ext uri="{BB962C8B-B14F-4D97-AF65-F5344CB8AC3E}">
        <p14:creationId xmlns:p14="http://schemas.microsoft.com/office/powerpoint/2010/main" val="19047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EAD3-FEB7-E5D4-6B09-5362306473E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54733D2-67F1-C2C0-7C5A-C767866A6C0B}"/>
              </a:ext>
            </a:extLst>
          </p:cNvPr>
          <p:cNvSpPr>
            <a:spLocks noGrp="1"/>
          </p:cNvSpPr>
          <p:nvPr>
            <p:ph idx="1"/>
          </p:nvPr>
        </p:nvSpPr>
        <p:spPr>
          <a:xfrm>
            <a:off x="609599" y="2106203"/>
            <a:ext cx="11119945" cy="4341893"/>
          </a:xfrm>
        </p:spPr>
        <p:txBody>
          <a:bodyPr>
            <a:normAutofit/>
          </a:bodyPr>
          <a:lstStyle/>
          <a:p>
            <a:pPr marL="457200" indent="-457200">
              <a:lnSpc>
                <a:spcPct val="150000"/>
              </a:lnSpc>
              <a:buAutoNum type="arabicPeriod"/>
            </a:pPr>
            <a:r>
              <a:rPr lang="en-GB" altLang="zh-CN" dirty="0"/>
              <a:t>RQ1: a comprehensive evaluation of synthetic tabular data in terms of resemblance, ML utility, and privacy (RQ1)</a:t>
            </a:r>
          </a:p>
          <a:p>
            <a:pPr marL="457200" indent="-457200">
              <a:lnSpc>
                <a:spcPct val="150000"/>
              </a:lnSpc>
              <a:buAutoNum type="arabicPeriod"/>
            </a:pPr>
            <a:endParaRPr lang="en-GB" altLang="zh-CN" dirty="0"/>
          </a:p>
          <a:p>
            <a:pPr marL="457200" indent="-457200">
              <a:lnSpc>
                <a:spcPct val="150000"/>
              </a:lnSpc>
              <a:buAutoNum type="arabicPeriod"/>
            </a:pPr>
            <a:r>
              <a:rPr lang="en-US" dirty="0"/>
              <a:t>RQ2: we show that it is possible to use synthetic data to enhance the privacy of a dataset while maintaining similar machine learning performance as the real dataset </a:t>
            </a:r>
          </a:p>
          <a:p>
            <a:pPr marL="457200" indent="-457200">
              <a:lnSpc>
                <a:spcPct val="150000"/>
              </a:lnSpc>
              <a:buAutoNum type="arabicPeriod"/>
            </a:pPr>
            <a:endParaRPr lang="en-US" dirty="0"/>
          </a:p>
          <a:p>
            <a:pPr marL="457200" indent="-457200">
              <a:lnSpc>
                <a:spcPct val="150000"/>
              </a:lnSpc>
              <a:buAutoNum type="arabicPeriod"/>
            </a:pPr>
            <a:r>
              <a:rPr lang="en-US" dirty="0"/>
              <a:t>RQ3: we hypothesized three different LA scenarios and gave recommendations for synthetic data generation based on the scenarios’ needs</a:t>
            </a:r>
          </a:p>
        </p:txBody>
      </p:sp>
    </p:spTree>
    <p:extLst>
      <p:ext uri="{BB962C8B-B14F-4D97-AF65-F5344CB8AC3E}">
        <p14:creationId xmlns:p14="http://schemas.microsoft.com/office/powerpoint/2010/main" val="281649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BA819D75-E865-58F5-683D-E1C1C175A495}"/>
              </a:ext>
            </a:extLst>
          </p:cNvPr>
          <p:cNvSpPr>
            <a:spLocks noGrp="1"/>
          </p:cNvSpPr>
          <p:nvPr>
            <p:ph type="title"/>
          </p:nvPr>
        </p:nvSpPr>
        <p:spPr>
          <a:xfrm>
            <a:off x="841248" y="177599"/>
            <a:ext cx="10766774" cy="1514143"/>
          </a:xfrm>
        </p:spPr>
        <p:txBody>
          <a:bodyPr>
            <a:normAutofit/>
          </a:bodyPr>
          <a:lstStyle/>
          <a:p>
            <a:r>
              <a:rPr lang="en-US" dirty="0"/>
              <a:t>Future direction </a:t>
            </a:r>
          </a:p>
        </p:txBody>
      </p:sp>
      <p:pic>
        <p:nvPicPr>
          <p:cNvPr id="10" name="Content Placeholder 4" descr="A screenshot of a computer generated image&#10;&#10;Description automatically generated">
            <a:extLst>
              <a:ext uri="{FF2B5EF4-FFF2-40B4-BE49-F238E27FC236}">
                <a16:creationId xmlns:a16="http://schemas.microsoft.com/office/drawing/2014/main" id="{D48E7676-8CF5-0549-DE66-9423D9F27DB8}"/>
              </a:ext>
            </a:extLst>
          </p:cNvPr>
          <p:cNvPicPr>
            <a:picLocks noChangeAspect="1"/>
          </p:cNvPicPr>
          <p:nvPr/>
        </p:nvPicPr>
        <p:blipFill rotWithShape="1">
          <a:blip r:embed="rId2"/>
          <a:srcRect t="1187" r="2" b="1190"/>
          <a:stretch/>
        </p:blipFill>
        <p:spPr>
          <a:xfrm>
            <a:off x="23295" y="2448337"/>
            <a:ext cx="7038145" cy="4363086"/>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p:spPr>
      </p:pic>
      <p:sp>
        <p:nvSpPr>
          <p:cNvPr id="3" name="Content Placeholder 2">
            <a:extLst>
              <a:ext uri="{FF2B5EF4-FFF2-40B4-BE49-F238E27FC236}">
                <a16:creationId xmlns:a16="http://schemas.microsoft.com/office/drawing/2014/main" id="{7CBC2F94-27A3-5165-CAF3-A24F605EC8A8}"/>
              </a:ext>
            </a:extLst>
          </p:cNvPr>
          <p:cNvSpPr>
            <a:spLocks noGrp="1"/>
          </p:cNvSpPr>
          <p:nvPr>
            <p:ph idx="1"/>
          </p:nvPr>
        </p:nvSpPr>
        <p:spPr>
          <a:xfrm>
            <a:off x="7084735" y="2731463"/>
            <a:ext cx="4813752" cy="4126537"/>
          </a:xfrm>
        </p:spPr>
        <p:txBody>
          <a:bodyPr anchor="t">
            <a:normAutofit/>
          </a:bodyPr>
          <a:lstStyle/>
          <a:p>
            <a:pPr marL="457200" indent="-457200">
              <a:lnSpc>
                <a:spcPct val="100000"/>
              </a:lnSpc>
              <a:buAutoNum type="arabicPeriod"/>
            </a:pPr>
            <a:r>
              <a:rPr lang="en-US" dirty="0"/>
              <a:t>Explore the use of synthetic data in the LA domain for multivariate data types (e.g., time-series data), </a:t>
            </a:r>
          </a:p>
          <a:p>
            <a:pPr marL="457200" indent="-457200">
              <a:lnSpc>
                <a:spcPct val="100000"/>
              </a:lnSpc>
              <a:buAutoNum type="arabicPeriod"/>
            </a:pPr>
            <a:r>
              <a:rPr lang="en-US" dirty="0"/>
              <a:t>Explore how to prevent the misuse of synthetic data before malicious use of synthetic data occurs.</a:t>
            </a:r>
          </a:p>
          <a:p>
            <a:pPr marL="457200" indent="-457200">
              <a:lnSpc>
                <a:spcPct val="100000"/>
              </a:lnSpc>
              <a:buAutoNum type="arabicPeriod"/>
            </a:pPr>
            <a:r>
              <a:rPr lang="en-US" dirty="0"/>
              <a:t>Build a user-friendly synthetic data generation platform specifically for learning analytics domain (</a:t>
            </a:r>
            <a:r>
              <a:rPr lang="en-US" dirty="0" err="1">
                <a:solidFill>
                  <a:schemeClr val="accent3">
                    <a:lumMod val="75000"/>
                  </a:schemeClr>
                </a:solidFill>
              </a:rPr>
              <a:t>www.lasd.ai</a:t>
            </a:r>
            <a:r>
              <a:rPr lang="en-US" dirty="0"/>
              <a:t>)</a:t>
            </a:r>
          </a:p>
        </p:txBody>
      </p:sp>
    </p:spTree>
    <p:extLst>
      <p:ext uri="{BB962C8B-B14F-4D97-AF65-F5344CB8AC3E}">
        <p14:creationId xmlns:p14="http://schemas.microsoft.com/office/powerpoint/2010/main" val="358141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5645-31CB-1D9B-5837-2C9F67901FCC}"/>
              </a:ext>
            </a:extLst>
          </p:cNvPr>
          <p:cNvSpPr>
            <a:spLocks noGrp="1"/>
          </p:cNvSpPr>
          <p:nvPr>
            <p:ph type="title"/>
          </p:nvPr>
        </p:nvSpPr>
        <p:spPr>
          <a:xfrm>
            <a:off x="864296" y="966700"/>
            <a:ext cx="10972800" cy="1325563"/>
          </a:xfrm>
        </p:spPr>
        <p:txBody>
          <a:bodyPr/>
          <a:lstStyle/>
          <a:p>
            <a:r>
              <a:rPr lang="en-US" dirty="0"/>
              <a:t>Thank you </a:t>
            </a:r>
          </a:p>
        </p:txBody>
      </p:sp>
      <p:sp>
        <p:nvSpPr>
          <p:cNvPr id="3" name="Content Placeholder 2">
            <a:extLst>
              <a:ext uri="{FF2B5EF4-FFF2-40B4-BE49-F238E27FC236}">
                <a16:creationId xmlns:a16="http://schemas.microsoft.com/office/drawing/2014/main" id="{1B3B29D9-C482-934A-AB07-B4070BF00354}"/>
              </a:ext>
            </a:extLst>
          </p:cNvPr>
          <p:cNvSpPr>
            <a:spLocks noGrp="1"/>
          </p:cNvSpPr>
          <p:nvPr>
            <p:ph idx="1"/>
          </p:nvPr>
        </p:nvSpPr>
        <p:spPr>
          <a:xfrm>
            <a:off x="864296" y="2447234"/>
            <a:ext cx="9068843" cy="3828928"/>
          </a:xfrm>
        </p:spPr>
        <p:txBody>
          <a:bodyPr/>
          <a:lstStyle/>
          <a:p>
            <a:r>
              <a:rPr lang="en-US" dirty="0">
                <a:hlinkClick r:id="rId2"/>
              </a:rPr>
              <a:t>Link to the paper</a:t>
            </a: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endParaRPr lang="en-US" dirty="0">
              <a:hlinkClick r:id="rId2"/>
            </a:endParaRPr>
          </a:p>
          <a:p>
            <a:r>
              <a:rPr lang="en-US" dirty="0">
                <a:hlinkClick r:id="rId2"/>
              </a:rPr>
              <a:t>If you want to contact me: </a:t>
            </a:r>
            <a:r>
              <a:rPr lang="en-US">
                <a:hlinkClick r:id="rId2"/>
              </a:rPr>
              <a:t>qinyi</a:t>
            </a:r>
            <a:r>
              <a:rPr lang="en-US" dirty="0">
                <a:hlinkClick r:id="rId2"/>
              </a:rPr>
              <a:t>.liu@uib.no</a:t>
            </a:r>
            <a:r>
              <a:rPr lang="en-US" dirty="0"/>
              <a:t> </a:t>
            </a:r>
          </a:p>
          <a:p>
            <a:endParaRPr lang="en-US" dirty="0"/>
          </a:p>
          <a:p>
            <a:endParaRPr lang="en-US" dirty="0"/>
          </a:p>
        </p:txBody>
      </p:sp>
      <p:pic>
        <p:nvPicPr>
          <p:cNvPr id="5" name="Picture 4" descr="A qr code on a white background&#10;&#10;Description automatically generated">
            <a:extLst>
              <a:ext uri="{FF2B5EF4-FFF2-40B4-BE49-F238E27FC236}">
                <a16:creationId xmlns:a16="http://schemas.microsoft.com/office/drawing/2014/main" id="{ED19525F-7648-74AE-FE10-27918F7BFB79}"/>
              </a:ext>
            </a:extLst>
          </p:cNvPr>
          <p:cNvPicPr>
            <a:picLocks noChangeAspect="1"/>
          </p:cNvPicPr>
          <p:nvPr/>
        </p:nvPicPr>
        <p:blipFill>
          <a:blip r:embed="rId3"/>
          <a:stretch>
            <a:fillRect/>
          </a:stretch>
        </p:blipFill>
        <p:spPr>
          <a:xfrm>
            <a:off x="864296" y="3177785"/>
            <a:ext cx="2367826" cy="2367826"/>
          </a:xfrm>
          <a:prstGeom prst="rect">
            <a:avLst/>
          </a:prstGeom>
        </p:spPr>
      </p:pic>
      <p:pic>
        <p:nvPicPr>
          <p:cNvPr id="12" name="Picture 11" descr="A white background with green text&#10;&#10;Description automatically generated">
            <a:extLst>
              <a:ext uri="{FF2B5EF4-FFF2-40B4-BE49-F238E27FC236}">
                <a16:creationId xmlns:a16="http://schemas.microsoft.com/office/drawing/2014/main" id="{D33AD608-392C-5EA2-0322-BCBE6E5DD077}"/>
              </a:ext>
            </a:extLst>
          </p:cNvPr>
          <p:cNvPicPr>
            <a:picLocks noChangeAspect="1"/>
          </p:cNvPicPr>
          <p:nvPr/>
        </p:nvPicPr>
        <p:blipFill>
          <a:blip r:embed="rId4"/>
          <a:stretch>
            <a:fillRect/>
          </a:stretch>
        </p:blipFill>
        <p:spPr>
          <a:xfrm>
            <a:off x="0" y="-88825"/>
            <a:ext cx="4866090" cy="1480534"/>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525A0CB2-5B28-CDE6-6190-8E771BC00241}"/>
              </a:ext>
            </a:extLst>
          </p:cNvPr>
          <p:cNvPicPr>
            <a:picLocks noChangeAspect="1"/>
          </p:cNvPicPr>
          <p:nvPr/>
        </p:nvPicPr>
        <p:blipFill>
          <a:blip r:embed="rId5"/>
          <a:stretch>
            <a:fillRect/>
          </a:stretch>
        </p:blipFill>
        <p:spPr>
          <a:xfrm>
            <a:off x="4764234" y="-88825"/>
            <a:ext cx="7427766" cy="1480534"/>
          </a:xfrm>
          <a:prstGeom prst="rect">
            <a:avLst/>
          </a:prstGeom>
        </p:spPr>
      </p:pic>
    </p:spTree>
    <p:extLst>
      <p:ext uri="{BB962C8B-B14F-4D97-AF65-F5344CB8AC3E}">
        <p14:creationId xmlns:p14="http://schemas.microsoft.com/office/powerpoint/2010/main" val="400481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281A-E38B-90E2-7CCB-40656341BCD7}"/>
              </a:ext>
            </a:extLst>
          </p:cNvPr>
          <p:cNvSpPr>
            <a:spLocks noGrp="1"/>
          </p:cNvSpPr>
          <p:nvPr>
            <p:ph type="title"/>
          </p:nvPr>
        </p:nvSpPr>
        <p:spPr/>
        <p:txBody>
          <a:bodyPr/>
          <a:lstStyle/>
          <a:p>
            <a:r>
              <a:rPr lang="en-US" dirty="0"/>
              <a:t>We are motivated by</a:t>
            </a:r>
          </a:p>
        </p:txBody>
      </p:sp>
      <p:sp>
        <p:nvSpPr>
          <p:cNvPr id="3" name="Content Placeholder 2">
            <a:extLst>
              <a:ext uri="{FF2B5EF4-FFF2-40B4-BE49-F238E27FC236}">
                <a16:creationId xmlns:a16="http://schemas.microsoft.com/office/drawing/2014/main" id="{3320B71F-D08C-2DEE-5A3A-DE3C528593D0}"/>
              </a:ext>
            </a:extLst>
          </p:cNvPr>
          <p:cNvSpPr>
            <a:spLocks noGrp="1"/>
          </p:cNvSpPr>
          <p:nvPr>
            <p:ph idx="1"/>
          </p:nvPr>
        </p:nvSpPr>
        <p:spPr/>
        <p:txBody>
          <a:bodyPr/>
          <a:lstStyle/>
          <a:p>
            <a:pPr marL="457200" indent="-457200">
              <a:buAutoNum type="arabicPeriod"/>
            </a:pPr>
            <a:r>
              <a:rPr lang="en-US" dirty="0"/>
              <a:t>Privacy has become a significant barrier to scaling the field of learning analytics….</a:t>
            </a:r>
          </a:p>
          <a:p>
            <a:pPr marL="457200" indent="-457200">
              <a:buAutoNum type="arabicPeriod"/>
            </a:pPr>
            <a:r>
              <a:rPr lang="en-US" dirty="0"/>
              <a:t>The situation of privacy in LA is getting worse with the increasing volume of data, the diversity of data patterns, the regular updates of data protection laws, and the popularity of generative artificial intelligence [2]</a:t>
            </a:r>
          </a:p>
          <a:p>
            <a:pPr marL="457200" indent="-457200">
              <a:buAutoNum type="arabicPeriod"/>
            </a:pPr>
            <a:r>
              <a:rPr lang="en-US" dirty="0"/>
              <a:t>However, the current approaches to addressing privacy issues in LA have some limitations [3]. The potential issues: lack of actionable guidelines, vulnerable to unsupervised machine learning attacks, expensive, technical thresholds </a:t>
            </a:r>
            <a:r>
              <a:rPr lang="en-US" dirty="0" err="1"/>
              <a:t>etc</a:t>
            </a:r>
            <a:r>
              <a:rPr lang="en-US" dirty="0"/>
              <a:t>….</a:t>
            </a:r>
          </a:p>
        </p:txBody>
      </p:sp>
      <p:sp>
        <p:nvSpPr>
          <p:cNvPr id="4" name="Rectangle 3">
            <a:extLst>
              <a:ext uri="{FF2B5EF4-FFF2-40B4-BE49-F238E27FC236}">
                <a16:creationId xmlns:a16="http://schemas.microsoft.com/office/drawing/2014/main" id="{88BDE18A-AF00-C3EC-9ACE-5140102179A6}"/>
              </a:ext>
            </a:extLst>
          </p:cNvPr>
          <p:cNvSpPr/>
          <p:nvPr/>
        </p:nvSpPr>
        <p:spPr>
          <a:xfrm>
            <a:off x="797864" y="5073687"/>
            <a:ext cx="9008287" cy="707886"/>
          </a:xfrm>
          <a:prstGeom prst="rect">
            <a:avLst/>
          </a:prstGeom>
          <a:noFill/>
        </p:spPr>
        <p:txBody>
          <a:bodyPr wrap="square" lIns="91440" tIns="45720" rIns="91440" bIns="45720">
            <a:spAutoFit/>
          </a:bodyPr>
          <a:lstStyle/>
          <a:p>
            <a:pPr algn="ctr"/>
            <a:r>
              <a:rPr lang="en-GB" sz="4000" dirty="0">
                <a:ln w="0"/>
                <a:solidFill>
                  <a:srgbClr val="92D050"/>
                </a:solidFill>
                <a:effectLst>
                  <a:outerShdw blurRad="38100" dist="19050" dir="2700000" algn="tl" rotWithShape="0">
                    <a:schemeClr val="dk1">
                      <a:alpha val="40000"/>
                    </a:schemeClr>
                  </a:outerShdw>
                </a:effectLst>
              </a:rPr>
              <a:t>Maybe synthetic data can be helpful!</a:t>
            </a:r>
            <a:endParaRPr lang="en-GB" sz="4000" b="0" cap="none" spc="0" dirty="0">
              <a:ln w="0"/>
              <a:solidFill>
                <a:srgbClr val="92D05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9777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5418-CAC2-0ED6-D7C6-505A84357030}"/>
              </a:ext>
            </a:extLst>
          </p:cNvPr>
          <p:cNvSpPr>
            <a:spLocks noGrp="1"/>
          </p:cNvSpPr>
          <p:nvPr>
            <p:ph type="title"/>
          </p:nvPr>
        </p:nvSpPr>
        <p:spPr/>
        <p:txBody>
          <a:bodyPr/>
          <a:lstStyle/>
          <a:p>
            <a:r>
              <a:rPr lang="en-US" dirty="0"/>
              <a:t>What is synthetic data?</a:t>
            </a:r>
          </a:p>
        </p:txBody>
      </p:sp>
      <p:sp>
        <p:nvSpPr>
          <p:cNvPr id="3" name="Content Placeholder 2">
            <a:extLst>
              <a:ext uri="{FF2B5EF4-FFF2-40B4-BE49-F238E27FC236}">
                <a16:creationId xmlns:a16="http://schemas.microsoft.com/office/drawing/2014/main" id="{1B777D0C-3672-68D0-E202-79255437BE6C}"/>
              </a:ext>
            </a:extLst>
          </p:cNvPr>
          <p:cNvSpPr>
            <a:spLocks noGrp="1"/>
          </p:cNvSpPr>
          <p:nvPr>
            <p:ph idx="1"/>
          </p:nvPr>
        </p:nvSpPr>
        <p:spPr/>
        <p:txBody>
          <a:bodyPr/>
          <a:lstStyle/>
          <a:p>
            <a:r>
              <a:rPr lang="en-US" dirty="0"/>
              <a:t>“Generally, synthetic data is defined as the artificially annotated information generated by computer algorithms or simulations” [1].</a:t>
            </a:r>
          </a:p>
          <a:p>
            <a:endParaRPr lang="en-US" dirty="0"/>
          </a:p>
          <a:p>
            <a:r>
              <a:rPr lang="en-US" dirty="0"/>
              <a:t>Synthetic data can</a:t>
            </a:r>
          </a:p>
          <a:p>
            <a:endParaRPr lang="en-US" dirty="0"/>
          </a:p>
          <a:p>
            <a:endParaRPr lang="en-US" dirty="0"/>
          </a:p>
          <a:p>
            <a:endParaRPr lang="en-US" dirty="0"/>
          </a:p>
        </p:txBody>
      </p:sp>
      <p:graphicFrame>
        <p:nvGraphicFramePr>
          <p:cNvPr id="5" name="Diagram 4">
            <a:extLst>
              <a:ext uri="{FF2B5EF4-FFF2-40B4-BE49-F238E27FC236}">
                <a16:creationId xmlns:a16="http://schemas.microsoft.com/office/drawing/2014/main" id="{1603F30F-2864-05BF-4A60-75F0BECC8360}"/>
              </a:ext>
            </a:extLst>
          </p:cNvPr>
          <p:cNvGraphicFramePr/>
          <p:nvPr>
            <p:extLst>
              <p:ext uri="{D42A27DB-BD31-4B8C-83A1-F6EECF244321}">
                <p14:modId xmlns:p14="http://schemas.microsoft.com/office/powerpoint/2010/main" val="3458956361"/>
              </p:ext>
            </p:extLst>
          </p:nvPr>
        </p:nvGraphicFramePr>
        <p:xfrm>
          <a:off x="100208" y="3093929"/>
          <a:ext cx="9820406" cy="34962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816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CA8A6-5028-7633-89A7-7D8C8372013E}"/>
              </a:ext>
            </a:extLst>
          </p:cNvPr>
          <p:cNvSpPr>
            <a:spLocks noGrp="1"/>
          </p:cNvSpPr>
          <p:nvPr>
            <p:ph type="title"/>
          </p:nvPr>
        </p:nvSpPr>
        <p:spPr>
          <a:xfrm>
            <a:off x="609601" y="108904"/>
            <a:ext cx="10972800" cy="1325563"/>
          </a:xfrm>
        </p:spPr>
        <p:txBody>
          <a:bodyPr>
            <a:normAutofit/>
          </a:bodyPr>
          <a:lstStyle/>
          <a:p>
            <a:r>
              <a:rPr lang="en-US" dirty="0"/>
              <a:t>More about Synthetic data</a:t>
            </a:r>
          </a:p>
        </p:txBody>
      </p:sp>
      <p:graphicFrame>
        <p:nvGraphicFramePr>
          <p:cNvPr id="4" name="Content Placeholder 3">
            <a:extLst>
              <a:ext uri="{FF2B5EF4-FFF2-40B4-BE49-F238E27FC236}">
                <a16:creationId xmlns:a16="http://schemas.microsoft.com/office/drawing/2014/main" id="{A9827473-12F8-4380-65CE-A1932BD14076}"/>
              </a:ext>
            </a:extLst>
          </p:cNvPr>
          <p:cNvGraphicFramePr>
            <a:graphicFrameLocks noGrp="1"/>
          </p:cNvGraphicFramePr>
          <p:nvPr>
            <p:ph idx="1"/>
            <p:extLst>
              <p:ext uri="{D42A27DB-BD31-4B8C-83A1-F6EECF244321}">
                <p14:modId xmlns:p14="http://schemas.microsoft.com/office/powerpoint/2010/main" val="1531179139"/>
              </p:ext>
            </p:extLst>
          </p:nvPr>
        </p:nvGraphicFramePr>
        <p:xfrm>
          <a:off x="745524" y="2587106"/>
          <a:ext cx="6161902" cy="40365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1D0F130-5F8D-AC21-8529-F75D93427BF1}"/>
              </a:ext>
            </a:extLst>
          </p:cNvPr>
          <p:cNvSpPr txBox="1"/>
          <p:nvPr/>
        </p:nvSpPr>
        <p:spPr>
          <a:xfrm>
            <a:off x="745524" y="1606297"/>
            <a:ext cx="8540366" cy="923330"/>
          </a:xfrm>
          <a:prstGeom prst="rect">
            <a:avLst/>
          </a:prstGeom>
          <a:noFill/>
        </p:spPr>
        <p:txBody>
          <a:bodyPr wrap="square" rtlCol="0">
            <a:spAutoFit/>
          </a:bodyPr>
          <a:lstStyle/>
          <a:p>
            <a:r>
              <a:rPr lang="en-US" altLang="zh-CN" dirty="0"/>
              <a:t>The most common synthetic tabular data generation methods can be divided into two main types, namely statistical distribution methods and deep learning-based methods. </a:t>
            </a:r>
            <a:endParaRPr lang="en-US" dirty="0"/>
          </a:p>
        </p:txBody>
      </p:sp>
    </p:spTree>
    <p:extLst>
      <p:ext uri="{BB962C8B-B14F-4D97-AF65-F5344CB8AC3E}">
        <p14:creationId xmlns:p14="http://schemas.microsoft.com/office/powerpoint/2010/main" val="155499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CFFE-ADE0-2934-5FBD-30BED89102C4}"/>
              </a:ext>
            </a:extLst>
          </p:cNvPr>
          <p:cNvSpPr>
            <a:spLocks noGrp="1"/>
          </p:cNvSpPr>
          <p:nvPr>
            <p:ph type="title"/>
          </p:nvPr>
        </p:nvSpPr>
        <p:spPr>
          <a:xfrm>
            <a:off x="407116" y="196427"/>
            <a:ext cx="10972800" cy="1325563"/>
          </a:xfrm>
        </p:spPr>
        <p:txBody>
          <a:bodyPr/>
          <a:lstStyle/>
          <a:p>
            <a:r>
              <a:rPr lang="en-US" dirty="0"/>
              <a:t>More about synthetic data - application</a:t>
            </a:r>
          </a:p>
        </p:txBody>
      </p:sp>
      <p:graphicFrame>
        <p:nvGraphicFramePr>
          <p:cNvPr id="5" name="Diagram 4">
            <a:extLst>
              <a:ext uri="{FF2B5EF4-FFF2-40B4-BE49-F238E27FC236}">
                <a16:creationId xmlns:a16="http://schemas.microsoft.com/office/drawing/2014/main" id="{67EB5CF6-22F7-2EC2-2A89-79F775E6E3CE}"/>
              </a:ext>
            </a:extLst>
          </p:cNvPr>
          <p:cNvGraphicFramePr/>
          <p:nvPr>
            <p:extLst>
              <p:ext uri="{D42A27DB-BD31-4B8C-83A1-F6EECF244321}">
                <p14:modId xmlns:p14="http://schemas.microsoft.com/office/powerpoint/2010/main" val="613745129"/>
              </p:ext>
            </p:extLst>
          </p:nvPr>
        </p:nvGraphicFramePr>
        <p:xfrm>
          <a:off x="776950" y="2029216"/>
          <a:ext cx="9619653" cy="4233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0170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1A91-3105-A4B6-FCDA-095CBEB682C8}"/>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C66D3D6F-E794-1025-F70A-B2EB9B03E2F9}"/>
              </a:ext>
            </a:extLst>
          </p:cNvPr>
          <p:cNvSpPr>
            <a:spLocks noGrp="1"/>
          </p:cNvSpPr>
          <p:nvPr>
            <p:ph idx="1"/>
          </p:nvPr>
        </p:nvSpPr>
        <p:spPr/>
        <p:txBody>
          <a:bodyPr/>
          <a:lstStyle/>
          <a:p>
            <a:r>
              <a:rPr lang="en-US" dirty="0"/>
              <a:t>RQ1: How to make a comprehensive assessment of synthetic tabular data, including the dimensions of resemblance, utility, and privacy, in the LA field?</a:t>
            </a:r>
          </a:p>
          <a:p>
            <a:endParaRPr lang="en-US" dirty="0"/>
          </a:p>
          <a:p>
            <a:r>
              <a:rPr lang="en-US" dirty="0"/>
              <a:t>RQ2: To what extent the use of synthetic tabular data can improve the privacy aspects in LA predictive modeling while maintaining the model's predictive performance?</a:t>
            </a:r>
          </a:p>
          <a:p>
            <a:endParaRPr lang="en-US" dirty="0"/>
          </a:p>
          <a:p>
            <a:r>
              <a:rPr lang="en-US" dirty="0"/>
              <a:t>RQ3: How to customize the generation of synthetic tabular data to suit different scenarios in LA predictive modeling? </a:t>
            </a:r>
          </a:p>
        </p:txBody>
      </p:sp>
    </p:spTree>
    <p:extLst>
      <p:ext uri="{BB962C8B-B14F-4D97-AF65-F5344CB8AC3E}">
        <p14:creationId xmlns:p14="http://schemas.microsoft.com/office/powerpoint/2010/main" val="357662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C0FA-3EA0-3500-B0D2-3679AEF0E2C4}"/>
              </a:ext>
            </a:extLst>
          </p:cNvPr>
          <p:cNvSpPr>
            <a:spLocks noGrp="1"/>
          </p:cNvSpPr>
          <p:nvPr>
            <p:ph type="title"/>
          </p:nvPr>
        </p:nvSpPr>
        <p:spPr>
          <a:xfrm>
            <a:off x="164758" y="-222422"/>
            <a:ext cx="10972800" cy="1325563"/>
          </a:xfrm>
        </p:spPr>
        <p:txBody>
          <a:bodyPr/>
          <a:lstStyle/>
          <a:p>
            <a:r>
              <a:rPr lang="en-US" dirty="0"/>
              <a:t>Methodology</a:t>
            </a:r>
          </a:p>
        </p:txBody>
      </p:sp>
      <p:pic>
        <p:nvPicPr>
          <p:cNvPr id="5" name="Content Placeholder 4" descr="A diagram of a data flow&#10;&#10;Description automatically generated">
            <a:extLst>
              <a:ext uri="{FF2B5EF4-FFF2-40B4-BE49-F238E27FC236}">
                <a16:creationId xmlns:a16="http://schemas.microsoft.com/office/drawing/2014/main" id="{3AE6ECEB-FC85-AF4D-F942-90DB2BB8F0DE}"/>
              </a:ext>
            </a:extLst>
          </p:cNvPr>
          <p:cNvPicPr>
            <a:picLocks noGrp="1" noChangeAspect="1"/>
          </p:cNvPicPr>
          <p:nvPr>
            <p:ph idx="1"/>
          </p:nvPr>
        </p:nvPicPr>
        <p:blipFill>
          <a:blip r:embed="rId2"/>
          <a:stretch>
            <a:fillRect/>
          </a:stretch>
        </p:blipFill>
        <p:spPr>
          <a:xfrm>
            <a:off x="387177" y="1325562"/>
            <a:ext cx="10054281" cy="5495578"/>
          </a:xfrm>
        </p:spPr>
      </p:pic>
    </p:spTree>
    <p:extLst>
      <p:ext uri="{BB962C8B-B14F-4D97-AF65-F5344CB8AC3E}">
        <p14:creationId xmlns:p14="http://schemas.microsoft.com/office/powerpoint/2010/main" val="2764802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55A7-168C-DF35-6876-7C74977902C2}"/>
              </a:ext>
            </a:extLst>
          </p:cNvPr>
          <p:cNvSpPr>
            <a:spLocks noGrp="1"/>
          </p:cNvSpPr>
          <p:nvPr>
            <p:ph type="title"/>
          </p:nvPr>
        </p:nvSpPr>
        <p:spPr>
          <a:xfrm>
            <a:off x="609600" y="232108"/>
            <a:ext cx="10972800" cy="1325563"/>
          </a:xfrm>
        </p:spPr>
        <p:txBody>
          <a:bodyPr/>
          <a:lstStyle/>
          <a:p>
            <a:r>
              <a:rPr lang="en-US" dirty="0"/>
              <a:t>Methodology – </a:t>
            </a:r>
            <a:r>
              <a:rPr lang="en-US" u="sng" dirty="0">
                <a:solidFill>
                  <a:schemeClr val="accent3">
                    <a:lumMod val="75000"/>
                  </a:schemeClr>
                </a:solidFill>
              </a:rPr>
              <a:t>original data processing</a:t>
            </a:r>
          </a:p>
        </p:txBody>
      </p:sp>
      <p:pic>
        <p:nvPicPr>
          <p:cNvPr id="9" name="Content Placeholder 8" descr="A diagram of a data processing process&#10;&#10;Description automatically generated">
            <a:extLst>
              <a:ext uri="{FF2B5EF4-FFF2-40B4-BE49-F238E27FC236}">
                <a16:creationId xmlns:a16="http://schemas.microsoft.com/office/drawing/2014/main" id="{23840F1E-BCA5-5CA7-DDB0-4BE9226E8B09}"/>
              </a:ext>
            </a:extLst>
          </p:cNvPr>
          <p:cNvPicPr>
            <a:picLocks noGrp="1" noChangeAspect="1"/>
          </p:cNvPicPr>
          <p:nvPr>
            <p:ph idx="1"/>
          </p:nvPr>
        </p:nvPicPr>
        <p:blipFill>
          <a:blip r:embed="rId2"/>
          <a:stretch>
            <a:fillRect/>
          </a:stretch>
        </p:blipFill>
        <p:spPr>
          <a:xfrm>
            <a:off x="760036" y="1712394"/>
            <a:ext cx="2728679" cy="4913498"/>
          </a:xfrm>
        </p:spPr>
      </p:pic>
      <p:sp>
        <p:nvSpPr>
          <p:cNvPr id="11" name="TextBox 10">
            <a:extLst>
              <a:ext uri="{FF2B5EF4-FFF2-40B4-BE49-F238E27FC236}">
                <a16:creationId xmlns:a16="http://schemas.microsoft.com/office/drawing/2014/main" id="{94D9D201-8C2A-EEE3-8DD3-8888E553D296}"/>
              </a:ext>
            </a:extLst>
          </p:cNvPr>
          <p:cNvSpPr txBox="1"/>
          <p:nvPr/>
        </p:nvSpPr>
        <p:spPr>
          <a:xfrm>
            <a:off x="1119352" y="4083269"/>
            <a:ext cx="184731" cy="369332"/>
          </a:xfrm>
          <a:prstGeom prst="rect">
            <a:avLst/>
          </a:prstGeom>
          <a:noFill/>
        </p:spPr>
        <p:txBody>
          <a:bodyPr wrap="none" rtlCol="0">
            <a:spAutoFit/>
          </a:bodyPr>
          <a:lstStyle/>
          <a:p>
            <a:endParaRPr lang="en-US" dirty="0"/>
          </a:p>
        </p:txBody>
      </p:sp>
      <p:sp>
        <p:nvSpPr>
          <p:cNvPr id="12" name="Oval 11">
            <a:extLst>
              <a:ext uri="{FF2B5EF4-FFF2-40B4-BE49-F238E27FC236}">
                <a16:creationId xmlns:a16="http://schemas.microsoft.com/office/drawing/2014/main" id="{972EF762-D9E2-D220-56A9-A71ABC457271}"/>
              </a:ext>
            </a:extLst>
          </p:cNvPr>
          <p:cNvSpPr/>
          <p:nvPr/>
        </p:nvSpPr>
        <p:spPr>
          <a:xfrm>
            <a:off x="609600" y="3696805"/>
            <a:ext cx="1405873" cy="94467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7042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SplashVTI">
  <a:themeElements>
    <a:clrScheme name="AnalogousFromLightSeed_2SEEDS">
      <a:dk1>
        <a:srgbClr val="000000"/>
      </a:dk1>
      <a:lt1>
        <a:srgbClr val="FFFFFF"/>
      </a:lt1>
      <a:dk2>
        <a:srgbClr val="243341"/>
      </a:dk2>
      <a:lt2>
        <a:srgbClr val="E2E8E4"/>
      </a:lt2>
      <a:accent1>
        <a:srgbClr val="D564AD"/>
      </a:accent1>
      <a:accent2>
        <a:srgbClr val="D680DC"/>
      </a:accent2>
      <a:accent3>
        <a:srgbClr val="DC8095"/>
      </a:accent3>
      <a:accent4>
        <a:srgbClr val="55B58E"/>
      </a:accent4>
      <a:accent5>
        <a:srgbClr val="64B0B1"/>
      </a:accent5>
      <a:accent6>
        <a:srgbClr val="64A4D5"/>
      </a:accent6>
      <a:hlink>
        <a:srgbClr val="568E69"/>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2882</TotalTime>
  <Words>814</Words>
  <Application>Microsoft Macintosh PowerPoint</Application>
  <PresentationFormat>Widescreen</PresentationFormat>
  <Paragraphs>89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Avenir Next LT Pro</vt:lpstr>
      <vt:lpstr>Posterama</vt:lpstr>
      <vt:lpstr>SplashVTI</vt:lpstr>
      <vt:lpstr>Welcome to the world of synthetic data for privacy!</vt:lpstr>
      <vt:lpstr>Authors</vt:lpstr>
      <vt:lpstr>We are motivated by</vt:lpstr>
      <vt:lpstr>What is synthetic data?</vt:lpstr>
      <vt:lpstr>More about Synthetic data</vt:lpstr>
      <vt:lpstr>More about synthetic data - application</vt:lpstr>
      <vt:lpstr>Research questions</vt:lpstr>
      <vt:lpstr>Methodology</vt:lpstr>
      <vt:lpstr>Methodology – original data processing</vt:lpstr>
      <vt:lpstr>Dataset </vt:lpstr>
      <vt:lpstr>Methodology – synthetic data generation</vt:lpstr>
      <vt:lpstr>Methodology – synthetic data evaluation</vt:lpstr>
      <vt:lpstr>PowerPoint Presentation</vt:lpstr>
      <vt:lpstr>Methodology – synthetic data evaluation</vt:lpstr>
      <vt:lpstr>Findings - utility </vt:lpstr>
      <vt:lpstr>Methodology – synthetic data evaluation</vt:lpstr>
      <vt:lpstr>Findings – privacy </vt:lpstr>
      <vt:lpstr>Findings – privacy </vt:lpstr>
      <vt:lpstr>Customized data generation for different LA scenarios</vt:lpstr>
      <vt:lpstr>Customized data generation for different LA scenarios</vt:lpstr>
      <vt:lpstr>Limitations </vt:lpstr>
      <vt:lpstr>Conclusion</vt:lpstr>
      <vt:lpstr>Future direction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world of synthetic data for privacy!</dc:title>
  <dc:creator>Qinyi Liu</dc:creator>
  <cp:lastModifiedBy>Qinyi Liu</cp:lastModifiedBy>
  <cp:revision>63</cp:revision>
  <dcterms:created xsi:type="dcterms:W3CDTF">2024-03-11T18:10:24Z</dcterms:created>
  <dcterms:modified xsi:type="dcterms:W3CDTF">2024-04-22T09:45:39Z</dcterms:modified>
</cp:coreProperties>
</file>